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89" r:id="rId3"/>
    <p:sldId id="290" r:id="rId4"/>
    <p:sldId id="283" r:id="rId5"/>
    <p:sldId id="284" r:id="rId6"/>
    <p:sldId id="285" r:id="rId7"/>
    <p:sldId id="286" r:id="rId8"/>
    <p:sldId id="287" r:id="rId9"/>
    <p:sldId id="258" r:id="rId10"/>
    <p:sldId id="261" r:id="rId11"/>
    <p:sldId id="262" r:id="rId12"/>
    <p:sldId id="263" r:id="rId13"/>
    <p:sldId id="264" r:id="rId14"/>
    <p:sldId id="265" r:id="rId15"/>
    <p:sldId id="279" r:id="rId16"/>
    <p:sldId id="280" r:id="rId17"/>
    <p:sldId id="281" r:id="rId18"/>
    <p:sldId id="266" r:id="rId19"/>
    <p:sldId id="267" r:id="rId20"/>
    <p:sldId id="269" r:id="rId21"/>
    <p:sldId id="268" r:id="rId22"/>
    <p:sldId id="270" r:id="rId23"/>
    <p:sldId id="271" r:id="rId24"/>
    <p:sldId id="272" r:id="rId25"/>
    <p:sldId id="273" r:id="rId26"/>
    <p:sldId id="274" r:id="rId27"/>
    <p:sldId id="278" r:id="rId28"/>
    <p:sldId id="276" r:id="rId29"/>
    <p:sldId id="275"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snapVertSplitter="1" vertBarState="minimized" horzBarState="maximized">
    <p:restoredLeft sz="15620"/>
    <p:restoredTop sz="94660"/>
  </p:normalViewPr>
  <p:slideViewPr>
    <p:cSldViewPr>
      <p:cViewPr varScale="1">
        <p:scale>
          <a:sx n="73" d="100"/>
          <a:sy n="73" d="100"/>
        </p:scale>
        <p:origin x="-1746" y="-102"/>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jpeg>
</file>

<file path=ppt/media/image10.png>
</file>

<file path=ppt/media/image11.png>
</file>

<file path=ppt/media/image12.png>
</file>

<file path=ppt/media/image13.png>
</file>

<file path=ppt/media/image14.png>
</file>

<file path=ppt/media/image15.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06D2BCC0-BCB9-4136-92FC-98E1F6AA1526}" type="datetimeFigureOut">
              <a:rPr lang="en-US" smtClean="0"/>
              <a:pPr/>
              <a:t>3/15/2016</a:t>
            </a:fld>
            <a:endParaRPr lang="en-IN"/>
          </a:p>
        </p:txBody>
      </p:sp>
      <p:sp>
        <p:nvSpPr>
          <p:cNvPr id="19" name="Footer Placeholder 18"/>
          <p:cNvSpPr>
            <a:spLocks noGrp="1"/>
          </p:cNvSpPr>
          <p:nvPr>
            <p:ph type="ftr" sz="quarter" idx="11"/>
          </p:nvPr>
        </p:nvSpPr>
        <p:spPr/>
        <p:txBody>
          <a:bodyPr/>
          <a:lstStyle/>
          <a:p>
            <a:endParaRPr lang="en-IN"/>
          </a:p>
        </p:txBody>
      </p:sp>
      <p:sp>
        <p:nvSpPr>
          <p:cNvPr id="27" name="Slide Number Placeholder 26"/>
          <p:cNvSpPr>
            <a:spLocks noGrp="1"/>
          </p:cNvSpPr>
          <p:nvPr>
            <p:ph type="sldNum" sz="quarter" idx="12"/>
          </p:nvPr>
        </p:nvSpPr>
        <p:spPr/>
        <p:txBody>
          <a:bodyPr/>
          <a:lstStyle/>
          <a:p>
            <a:fld id="{2CD429C2-8060-4502-B3AF-0E13B77E51D6}"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06D2BCC0-BCB9-4136-92FC-98E1F6AA1526}" type="datetimeFigureOut">
              <a:rPr lang="en-US" smtClean="0"/>
              <a:pPr/>
              <a:t>3/15/2016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D429C2-8060-4502-B3AF-0E13B77E51D6}" type="slidenum">
              <a:rPr lang="en-IN" smtClean="0"/>
              <a:pPr/>
              <a:t>‹#›</a:t>
            </a:fld>
            <a:endParaRPr lang="en-IN"/>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06D2BCC0-BCB9-4136-92FC-98E1F6AA1526}" type="datetimeFigureOut">
              <a:rPr lang="en-US" smtClean="0"/>
              <a:pPr/>
              <a:t>3/15/2016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D429C2-8060-4502-B3AF-0E13B77E51D6}" type="slidenum">
              <a:rPr lang="en-IN" smtClean="0"/>
              <a:pPr/>
              <a:t>‹#›</a:t>
            </a:fld>
            <a:endParaRPr lang="en-IN"/>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06D2BCC0-BCB9-4136-92FC-98E1F6AA1526}" type="datetimeFigureOut">
              <a:rPr lang="en-US" smtClean="0"/>
              <a:pPr/>
              <a:t>3/15/2016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D429C2-8060-4502-B3AF-0E13B77E51D6}" type="slidenum">
              <a:rPr lang="en-IN" smtClean="0"/>
              <a:pPr/>
              <a:t>‹#›</a:t>
            </a:fld>
            <a:endParaRPr lang="en-IN"/>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06D2BCC0-BCB9-4136-92FC-98E1F6AA1526}" type="datetimeFigureOut">
              <a:rPr lang="en-US" smtClean="0"/>
              <a:pPr/>
              <a:t>3/15/2016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2CD429C2-8060-4502-B3AF-0E13B77E51D6}"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06D2BCC0-BCB9-4136-92FC-98E1F6AA1526}" type="datetimeFigureOut">
              <a:rPr lang="en-US" smtClean="0"/>
              <a:pPr/>
              <a:t>3/15/2016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CD429C2-8060-4502-B3AF-0E13B77E51D6}" type="slidenum">
              <a:rPr lang="en-IN" smtClean="0"/>
              <a:pPr/>
              <a:t>‹#›</a:t>
            </a:fld>
            <a:endParaRPr lang="en-IN"/>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06D2BCC0-BCB9-4136-92FC-98E1F6AA1526}" type="datetimeFigureOut">
              <a:rPr lang="en-US" smtClean="0"/>
              <a:pPr/>
              <a:t>3/15/2016</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2CD429C2-8060-4502-B3AF-0E13B77E51D6}" type="slidenum">
              <a:rPr lang="en-IN" smtClean="0"/>
              <a:pPr/>
              <a:t>‹#›</a:t>
            </a:fld>
            <a:endParaRPr lang="en-IN"/>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06D2BCC0-BCB9-4136-92FC-98E1F6AA1526}" type="datetimeFigureOut">
              <a:rPr lang="en-US" smtClean="0"/>
              <a:pPr/>
              <a:t>3/15/2016</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2CD429C2-8060-4502-B3AF-0E13B77E51D6}" type="slidenum">
              <a:rPr lang="en-IN" smtClean="0"/>
              <a:pPr/>
              <a:t>‹#›</a:t>
            </a:fld>
            <a:endParaRPr lang="en-IN"/>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D2BCC0-BCB9-4136-92FC-98E1F6AA1526}" type="datetimeFigureOut">
              <a:rPr lang="en-US" smtClean="0"/>
              <a:pPr/>
              <a:t>3/15/2016</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2CD429C2-8060-4502-B3AF-0E13B77E51D6}" type="slidenum">
              <a:rPr lang="en-IN" smtClean="0"/>
              <a:pPr/>
              <a:t>‹#›</a:t>
            </a:fld>
            <a:endParaRPr lang="en-IN"/>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06D2BCC0-BCB9-4136-92FC-98E1F6AA1526}" type="datetimeFigureOut">
              <a:rPr lang="en-US" smtClean="0"/>
              <a:pPr/>
              <a:t>3/15/2016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2CD429C2-8060-4502-B3AF-0E13B77E51D6}" type="slidenum">
              <a:rPr lang="en-IN" smtClean="0"/>
              <a:pPr/>
              <a:t>‹#›</a:t>
            </a:fld>
            <a:endParaRPr lang="en-IN"/>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06D2BCC0-BCB9-4136-92FC-98E1F6AA1526}" type="datetimeFigureOut">
              <a:rPr lang="en-US" smtClean="0"/>
              <a:pPr/>
              <a:t>3/15/2016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8077200" y="6356350"/>
            <a:ext cx="609600" cy="365125"/>
          </a:xfrm>
        </p:spPr>
        <p:txBody>
          <a:bodyPr/>
          <a:lstStyle/>
          <a:p>
            <a:fld id="{2CD429C2-8060-4502-B3AF-0E13B77E51D6}" type="slidenum">
              <a:rPr lang="en-IN" smtClean="0"/>
              <a:pPr/>
              <a:t>‹#›</a:t>
            </a:fld>
            <a:endParaRPr lang="en-IN"/>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smtClean="0"/>
              <a:t>Click icon to add picture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06D2BCC0-BCB9-4136-92FC-98E1F6AA1526}" type="datetimeFigureOut">
              <a:rPr lang="en-US" smtClean="0"/>
              <a:pPr/>
              <a:t>3/15/2016</a:t>
            </a:fld>
            <a:endParaRPr lang="en-IN"/>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IN"/>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2CD429C2-8060-4502-B3AF-0E13B77E51D6}" type="slidenum">
              <a:rPr lang="en-IN" smtClean="0"/>
              <a:pPr/>
              <a:t>‹#›</a:t>
            </a:fld>
            <a:endParaRPr lang="en-IN"/>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590" y="260648"/>
            <a:ext cx="9144000" cy="1944216"/>
          </a:xfrm>
        </p:spPr>
        <p:txBody>
          <a:bodyPr>
            <a:noAutofit/>
          </a:bodyPr>
          <a:lstStyle/>
          <a:p>
            <a:pPr algn="ctr"/>
            <a:r>
              <a:rPr lang="en-IN" sz="6000" dirty="0">
                <a:latin typeface="Times New Roman" pitchFamily="18" charset="0"/>
                <a:cs typeface="Times New Roman" pitchFamily="18" charset="0"/>
              </a:rPr>
              <a:t>COLLEGE </a:t>
            </a:r>
            <a:r>
              <a:rPr lang="en-IN" sz="6000" dirty="0" smtClean="0">
                <a:latin typeface="Times New Roman" pitchFamily="18" charset="0"/>
                <a:cs typeface="Times New Roman" pitchFamily="18" charset="0"/>
              </a:rPr>
              <a:t> BOOKS  REPOSITORY  </a:t>
            </a:r>
            <a:r>
              <a:rPr lang="en-IN" sz="6000" dirty="0">
                <a:latin typeface="Times New Roman" pitchFamily="18" charset="0"/>
                <a:cs typeface="Times New Roman" pitchFamily="18" charset="0"/>
              </a:rPr>
              <a:t>SYSTEM</a:t>
            </a:r>
          </a:p>
        </p:txBody>
      </p:sp>
      <p:sp>
        <p:nvSpPr>
          <p:cNvPr id="3" name="Subtitle 2"/>
          <p:cNvSpPr>
            <a:spLocks noGrp="1"/>
          </p:cNvSpPr>
          <p:nvPr>
            <p:ph type="subTitle" idx="1"/>
          </p:nvPr>
        </p:nvSpPr>
        <p:spPr>
          <a:xfrm>
            <a:off x="5652120" y="4531432"/>
            <a:ext cx="3312368" cy="2326568"/>
          </a:xfrm>
        </p:spPr>
        <p:txBody>
          <a:bodyPr>
            <a:normAutofit fontScale="62500" lnSpcReduction="20000"/>
          </a:bodyPr>
          <a:lstStyle/>
          <a:p>
            <a:pPr algn="ctr" fontAlgn="auto">
              <a:spcBef>
                <a:spcPts val="0"/>
              </a:spcBef>
              <a:spcAft>
                <a:spcPts val="0"/>
              </a:spcAft>
              <a:defRPr/>
            </a:pPr>
            <a:r>
              <a:rPr lang="en-US" sz="6600" b="1" dirty="0" smtClean="0">
                <a:ln w="18415" cmpd="sng">
                  <a:solidFill>
                    <a:srgbClr val="FFFFFF"/>
                  </a:solidFill>
                  <a:prstDash val="solid"/>
                </a:ln>
                <a:solidFill>
                  <a:srgbClr val="7030A0"/>
                </a:solidFill>
                <a:effectLst>
                  <a:outerShdw blurRad="38100" dist="38100" dir="2700000" algn="tl">
                    <a:srgbClr val="000000">
                      <a:alpha val="43137"/>
                    </a:srgbClr>
                  </a:outerShdw>
                </a:effectLst>
                <a:latin typeface="Times New Roman" pitchFamily="18" charset="0"/>
                <a:cs typeface="Times New Roman" pitchFamily="18" charset="0"/>
              </a:rPr>
              <a:t>PRESENTED  BY :</a:t>
            </a:r>
          </a:p>
          <a:p>
            <a:pPr algn="ctr" fontAlgn="auto">
              <a:spcBef>
                <a:spcPts val="0"/>
              </a:spcBef>
              <a:spcAft>
                <a:spcPts val="0"/>
              </a:spcAft>
              <a:defRPr/>
            </a:pPr>
            <a:r>
              <a:rPr lang="en-US" sz="6600" b="1" dirty="0" smtClean="0">
                <a:ln w="18415" cmpd="sng">
                  <a:solidFill>
                    <a:srgbClr val="FFFFFF"/>
                  </a:solidFill>
                  <a:prstDash val="solid"/>
                </a:ln>
                <a:solidFill>
                  <a:srgbClr val="7030A0"/>
                </a:solidFill>
                <a:effectLst>
                  <a:outerShdw blurRad="38100" dist="38100" dir="2700000" algn="tl">
                    <a:srgbClr val="000000">
                      <a:alpha val="43137"/>
                    </a:srgbClr>
                  </a:outerShdw>
                </a:effectLst>
                <a:latin typeface="Times New Roman" pitchFamily="18" charset="0"/>
                <a:cs typeface="Times New Roman" pitchFamily="18" charset="0"/>
              </a:rPr>
              <a:t>SHOAIB CHAUDHRY</a:t>
            </a:r>
            <a:endParaRPr lang="en-US" sz="6600" b="1" dirty="0" smtClean="0">
              <a:ln w="18415" cmpd="sng">
                <a:solidFill>
                  <a:srgbClr val="FFFFFF"/>
                </a:solidFill>
                <a:prstDash val="solid"/>
              </a:ln>
              <a:solidFill>
                <a:srgbClr val="7030A0"/>
              </a:solidFill>
              <a:effectLst>
                <a:outerShdw blurRad="38100" dist="38100" dir="2700000" algn="tl">
                  <a:srgbClr val="000000">
                    <a:alpha val="43137"/>
                  </a:srgbClr>
                </a:outerShdw>
              </a:effectLst>
              <a:latin typeface="Times New Roman" pitchFamily="18" charset="0"/>
              <a:cs typeface="Times New Roman" pitchFamily="18" charset="0"/>
            </a:endParaRPr>
          </a:p>
          <a:p>
            <a:endParaRPr lang="en-IN" sz="6000" dirty="0"/>
          </a:p>
        </p:txBody>
      </p:sp>
      <p:sp>
        <p:nvSpPr>
          <p:cNvPr id="33794" name="AutoShape 2" descr="http://image.shutterstock.com/display_pic_with_logo/610123/113267944/stock-photo-blue-globe-and-cursor-cyberspace-concept-illustration-design-113267944.jpg"/>
          <p:cNvSpPr>
            <a:spLocks noChangeAspect="1" noChangeArrowheads="1"/>
          </p:cNvSpPr>
          <p:nvPr/>
        </p:nvSpPr>
        <p:spPr bwMode="auto">
          <a:xfrm>
            <a:off x="63500" y="-136525"/>
            <a:ext cx="4286250" cy="3819525"/>
          </a:xfrm>
          <a:prstGeom prst="rect">
            <a:avLst/>
          </a:prstGeom>
          <a:noFill/>
        </p:spPr>
        <p:txBody>
          <a:bodyPr vert="horz" wrap="square" lIns="91440" tIns="45720" rIns="91440" bIns="45720" numCol="1" anchor="t" anchorCtr="0" compatLnSpc="1">
            <a:prstTxWarp prst="textNoShape">
              <a:avLst/>
            </a:prstTxWarp>
          </a:bodyPr>
          <a:lstStyle/>
          <a:p>
            <a:endParaRPr lang="en-IN"/>
          </a:p>
        </p:txBody>
      </p:sp>
      <p:pic>
        <p:nvPicPr>
          <p:cNvPr id="1026" name="Picture 2" descr="E:\software\projects\java project\COLLEGE BOOKS REPOSITORY SYSTEM\COLLEGE BOOKS REPOSITORY SYSTEM\4.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8434" y="2204864"/>
            <a:ext cx="5670554" cy="4653136"/>
          </a:xfrm>
          <a:prstGeom prst="rect">
            <a:avLst/>
          </a:prstGeom>
          <a:noFill/>
          <a:extLst>
            <a:ext uri="{909E8E84-426E-40DD-AFC4-6F175D3DCCD1}">
              <a14:hiddenFill xmlns:a14="http://schemas.microsoft.com/office/drawing/2010/main" xmlns="">
                <a:solidFill>
                  <a:srgbClr val="FFFFFF"/>
                </a:solidFill>
              </a14:hiddenFill>
            </a:ext>
          </a:extLst>
        </p:spPr>
      </p:pic>
      <p:pic>
        <p:nvPicPr>
          <p:cNvPr id="1028" name="Picture 4" descr="E:\software\projects\java project\COLLEGE BOOKS REPOSITORY SYSTEM\COLLEGE BOOKS REPOSITORY SYSTEM\8.jpg"/>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5652120" y="2204864"/>
            <a:ext cx="3491880" cy="2232248"/>
          </a:xfrm>
          <a:prstGeom prst="rect">
            <a:avLst/>
          </a:prstGeom>
          <a:noFill/>
          <a:extLst>
            <a:ext uri="{909E8E84-426E-40DD-AFC4-6F175D3DCCD1}">
              <a14:hiddenFill xmlns:a14="http://schemas.microsoft.com/office/drawing/2010/main" xmlns="">
                <a:solidFill>
                  <a:srgbClr val="FFFFFF"/>
                </a:solidFill>
              </a14:hiddenFill>
            </a:ext>
          </a:extLst>
        </p:spPr>
      </p:pic>
    </p:spTree>
  </p:cSld>
  <p:clrMapOvr>
    <a:masterClrMapping/>
  </p:clrMapOvr>
  <mc:AlternateContent xmlns:mc="http://schemas.openxmlformats.org/markup-compatibility/2006">
    <mc:Choice xmlns:p14="http://schemas.microsoft.com/office/powerpoint/2010/main" xmlns="" Requires="p14">
      <p:transition spd="slow" p14:dur="6000">
        <p:randomBar dir="vert"/>
      </p:transition>
    </mc:Choice>
    <mc:Fallback>
      <p:transition spd="slow">
        <p:randomBar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6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wheel(1)">
                                      <p:cBhvr>
                                        <p:cTn id="12" dur="60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barn(inVertical)">
                                      <p:cBhvr>
                                        <p:cTn id="17" dur="60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barn(inVertical)">
                                      <p:cBhvr>
                                        <p:cTn id="22" dur="60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1028"/>
                                        </p:tgtEl>
                                        <p:attrNameLst>
                                          <p:attrName>style.visibility</p:attrName>
                                        </p:attrNameLst>
                                      </p:cBhvr>
                                      <p:to>
                                        <p:strVal val="visible"/>
                                      </p:to>
                                    </p:set>
                                    <p:animEffect transition="in" filter="circle(in)">
                                      <p:cBhvr>
                                        <p:cTn id="27" dur="6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6600" dirty="0" smtClean="0">
                <a:latin typeface="Times New Roman" pitchFamily="18" charset="0"/>
                <a:cs typeface="Times New Roman" pitchFamily="18" charset="0"/>
              </a:rPr>
              <a:t>MODULES OF THE PROJECT</a:t>
            </a:r>
            <a:endParaRPr lang="en-IN" sz="6600" dirty="0"/>
          </a:p>
        </p:txBody>
      </p:sp>
      <p:sp>
        <p:nvSpPr>
          <p:cNvPr id="22" name="Content Placeholder 21"/>
          <p:cNvSpPr>
            <a:spLocks noGrp="1"/>
          </p:cNvSpPr>
          <p:nvPr>
            <p:ph idx="1"/>
          </p:nvPr>
        </p:nvSpPr>
        <p:spPr/>
        <p:txBody>
          <a:bodyPr>
            <a:normAutofit/>
          </a:bodyPr>
          <a:lstStyle/>
          <a:p>
            <a:r>
              <a:rPr lang="en-IN" b="1" u="sng" dirty="0"/>
              <a:t>1st LEVEL</a:t>
            </a:r>
            <a:endParaRPr lang="en-US" dirty="0"/>
          </a:p>
          <a:p>
            <a:r>
              <a:rPr lang="en-IN" dirty="0"/>
              <a:t>Home Page</a:t>
            </a:r>
            <a:endParaRPr lang="en-US" dirty="0"/>
          </a:p>
          <a:p>
            <a:r>
              <a:rPr lang="en-IN" dirty="0"/>
              <a:t>         User</a:t>
            </a:r>
            <a:endParaRPr lang="en-US" dirty="0"/>
          </a:p>
          <a:p>
            <a:r>
              <a:rPr lang="en-IN" dirty="0"/>
              <a:t>         Home</a:t>
            </a:r>
            <a:endParaRPr lang="en-US" dirty="0"/>
          </a:p>
          <a:p>
            <a:r>
              <a:rPr lang="en-IN" dirty="0"/>
              <a:t>         Login</a:t>
            </a:r>
            <a:endParaRPr lang="en-US" dirty="0"/>
          </a:p>
          <a:p>
            <a:r>
              <a:rPr lang="en-IN" dirty="0"/>
              <a:t>         Sign Up</a:t>
            </a:r>
            <a:endParaRPr lang="en-US" dirty="0"/>
          </a:p>
          <a:p>
            <a:r>
              <a:rPr lang="en-IN" dirty="0"/>
              <a:t>         About Us</a:t>
            </a:r>
            <a:endParaRPr lang="en-US" dirty="0"/>
          </a:p>
          <a:p>
            <a:r>
              <a:rPr lang="en-IN" dirty="0"/>
              <a:t>         Contact Us</a:t>
            </a:r>
            <a:endParaRPr lang="en-US" dirty="0"/>
          </a:p>
          <a:p>
            <a:r>
              <a:rPr lang="en-IN" b="1" dirty="0"/>
              <a:t> </a:t>
            </a:r>
            <a:r>
              <a:rPr lang="en-US" dirty="0"/>
              <a:t> </a:t>
            </a:r>
            <a:r>
              <a:rPr lang="en-IN" b="1" dirty="0"/>
              <a:t> </a:t>
            </a:r>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6600" dirty="0" smtClean="0">
                <a:latin typeface="Times New Roman" pitchFamily="18" charset="0"/>
                <a:cs typeface="Times New Roman" pitchFamily="18" charset="0"/>
              </a:rPr>
              <a:t>MODULES OF THE PROJECT</a:t>
            </a:r>
            <a:endParaRPr lang="en-IN" sz="6600" dirty="0"/>
          </a:p>
        </p:txBody>
      </p:sp>
      <p:sp>
        <p:nvSpPr>
          <p:cNvPr id="3" name="Content Placeholder 2"/>
          <p:cNvSpPr>
            <a:spLocks noGrp="1"/>
          </p:cNvSpPr>
          <p:nvPr>
            <p:ph idx="1"/>
          </p:nvPr>
        </p:nvSpPr>
        <p:spPr/>
        <p:txBody>
          <a:bodyPr>
            <a:normAutofit fontScale="55000" lnSpcReduction="20000"/>
          </a:bodyPr>
          <a:lstStyle/>
          <a:p>
            <a:endParaRPr lang="en-US" dirty="0"/>
          </a:p>
          <a:p>
            <a:r>
              <a:rPr lang="en-IN" dirty="0"/>
              <a:t>	</a:t>
            </a:r>
            <a:r>
              <a:rPr lang="en-IN" sz="5500" dirty="0"/>
              <a:t>EBook</a:t>
            </a:r>
            <a:endParaRPr lang="en-US" sz="5500" dirty="0"/>
          </a:p>
          <a:p>
            <a:r>
              <a:rPr lang="en-IN" sz="5500" dirty="0"/>
              <a:t>	By User</a:t>
            </a:r>
            <a:endParaRPr lang="en-US" sz="5500" dirty="0"/>
          </a:p>
          <a:p>
            <a:r>
              <a:rPr lang="en-IN" sz="5500" dirty="0"/>
              <a:t>       Recommended</a:t>
            </a:r>
            <a:endParaRPr lang="en-US" sz="5500" dirty="0"/>
          </a:p>
          <a:p>
            <a:r>
              <a:rPr lang="en-IN" sz="5500" dirty="0"/>
              <a:t>Status</a:t>
            </a:r>
            <a:endParaRPr lang="en-US" sz="5500" dirty="0"/>
          </a:p>
          <a:p>
            <a:r>
              <a:rPr lang="en-IN" sz="5500" dirty="0"/>
              <a:t>Semester</a:t>
            </a:r>
            <a:endParaRPr lang="en-US" sz="5500" dirty="0"/>
          </a:p>
          <a:p>
            <a:r>
              <a:rPr lang="en-IN" sz="5500" dirty="0"/>
              <a:t>	Course</a:t>
            </a:r>
            <a:endParaRPr lang="en-US" sz="5500" dirty="0"/>
          </a:p>
          <a:p>
            <a:r>
              <a:rPr lang="en-IN" sz="5500" dirty="0"/>
              <a:t>	Program</a:t>
            </a:r>
            <a:endParaRPr lang="en-US" sz="5500" dirty="0"/>
          </a:p>
          <a:p>
            <a:r>
              <a:rPr lang="en-IN" sz="5500" dirty="0"/>
              <a:t>Publisher</a:t>
            </a:r>
            <a:endParaRPr lang="en-US" sz="5500" dirty="0"/>
          </a:p>
          <a:p>
            <a:r>
              <a:rPr lang="en-IN" sz="5500" dirty="0" smtClean="0"/>
              <a:t>Author</a:t>
            </a:r>
            <a:endParaRPr lang="en-US" sz="5500" dirty="0"/>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900" dirty="0" smtClean="0">
                <a:latin typeface="Times New Roman" pitchFamily="18" charset="0"/>
                <a:cs typeface="Times New Roman" pitchFamily="18" charset="0"/>
              </a:rPr>
              <a:t>DFD: DATA FLOW DIAGRAMS</a:t>
            </a:r>
            <a:r>
              <a:rPr lang="en-IN" sz="4900" b="1" dirty="0" smtClean="0">
                <a:latin typeface="Times New Roman" pitchFamily="18" charset="0"/>
                <a:cs typeface="Times New Roman" pitchFamily="18" charset="0"/>
              </a:rPr>
              <a:t>:</a:t>
            </a:r>
            <a:r>
              <a:rPr lang="en-IN" dirty="0" smtClean="0"/>
              <a:t/>
            </a:r>
            <a:br>
              <a:rPr lang="en-IN" dirty="0" smtClean="0"/>
            </a:br>
            <a:endParaRPr lang="en-IN" dirty="0"/>
          </a:p>
        </p:txBody>
      </p:sp>
      <p:sp>
        <p:nvSpPr>
          <p:cNvPr id="3" name="Content Placeholder 2"/>
          <p:cNvSpPr>
            <a:spLocks noGrp="1"/>
          </p:cNvSpPr>
          <p:nvPr>
            <p:ph idx="1"/>
          </p:nvPr>
        </p:nvSpPr>
        <p:spPr/>
        <p:txBody>
          <a:bodyPr/>
          <a:lstStyle/>
          <a:p>
            <a:r>
              <a:rPr lang="en-US" dirty="0" smtClean="0"/>
              <a:t>0 level :</a:t>
            </a:r>
          </a:p>
          <a:p>
            <a:endParaRPr lang="en-IN" dirty="0" smtClean="0"/>
          </a:p>
          <a:p>
            <a:endParaRPr lang="en-IN" dirty="0" smtClean="0"/>
          </a:p>
          <a:p>
            <a:endParaRPr lang="en-IN" dirty="0" smtClean="0"/>
          </a:p>
          <a:p>
            <a:endParaRPr lang="en-IN" dirty="0" smtClean="0"/>
          </a:p>
          <a:p>
            <a:endParaRPr lang="en-IN" dirty="0" smtClean="0"/>
          </a:p>
          <a:p>
            <a:endParaRPr lang="en-IN" dirty="0" smtClean="0"/>
          </a:p>
          <a:p>
            <a:r>
              <a:rPr lang="en-IN" dirty="0" smtClean="0"/>
              <a:t>Id, password query		 Responses of Queries</a:t>
            </a:r>
            <a:endParaRPr lang="en-IN" dirty="0"/>
          </a:p>
        </p:txBody>
      </p:sp>
      <p:sp>
        <p:nvSpPr>
          <p:cNvPr id="4" name="Rectangle 3"/>
          <p:cNvSpPr/>
          <p:nvPr/>
        </p:nvSpPr>
        <p:spPr>
          <a:xfrm>
            <a:off x="1142976" y="2928934"/>
            <a:ext cx="1785950" cy="1571636"/>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dirty="0" smtClean="0">
                <a:solidFill>
                  <a:schemeClr val="bg1"/>
                </a:solidFill>
              </a:rPr>
              <a:t>USER</a:t>
            </a:r>
            <a:endParaRPr lang="en-IN" dirty="0">
              <a:solidFill>
                <a:schemeClr val="bg1"/>
              </a:solidFill>
            </a:endParaRPr>
          </a:p>
        </p:txBody>
      </p:sp>
      <p:cxnSp>
        <p:nvCxnSpPr>
          <p:cNvPr id="6" name="Straight Arrow Connector 5"/>
          <p:cNvCxnSpPr/>
          <p:nvPr/>
        </p:nvCxnSpPr>
        <p:spPr>
          <a:xfrm>
            <a:off x="2571736" y="3714752"/>
            <a:ext cx="1357322"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 name="Rectangle 6"/>
          <p:cNvSpPr/>
          <p:nvPr/>
        </p:nvSpPr>
        <p:spPr>
          <a:xfrm>
            <a:off x="3929058" y="2857496"/>
            <a:ext cx="2000264" cy="1857388"/>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dirty="0" smtClean="0"/>
              <a:t>LOGIN AS ADMIN</a:t>
            </a:r>
            <a:endParaRPr lang="en-IN" dirty="0"/>
          </a:p>
        </p:txBody>
      </p:sp>
      <p:cxnSp>
        <p:nvCxnSpPr>
          <p:cNvPr id="9" name="Straight Arrow Connector 8"/>
          <p:cNvCxnSpPr/>
          <p:nvPr/>
        </p:nvCxnSpPr>
        <p:spPr>
          <a:xfrm>
            <a:off x="5929322" y="3786190"/>
            <a:ext cx="1000132"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Rectangle 9"/>
          <p:cNvSpPr/>
          <p:nvPr/>
        </p:nvSpPr>
        <p:spPr>
          <a:xfrm>
            <a:off x="6929454" y="2857496"/>
            <a:ext cx="2000264" cy="1571636"/>
          </a:xfrm>
          <a:prstGeom prst="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dirty="0" smtClean="0"/>
              <a:t>ENTER THE ADMIN MODULE</a:t>
            </a:r>
            <a:endParaRPr lang="en-IN" dirty="0"/>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5400" dirty="0" smtClean="0">
                <a:latin typeface="Times New Roman" pitchFamily="18" charset="0"/>
                <a:cs typeface="Times New Roman" pitchFamily="18" charset="0"/>
              </a:rPr>
              <a:t>DFD: DATA FLOW DIAGRAMS</a:t>
            </a:r>
            <a:r>
              <a:rPr lang="en-IN" sz="5400" b="1" dirty="0" smtClean="0">
                <a:latin typeface="Times New Roman" pitchFamily="18" charset="0"/>
                <a:cs typeface="Times New Roman" pitchFamily="18" charset="0"/>
              </a:rPr>
              <a:t>:</a:t>
            </a:r>
            <a:endParaRPr lang="en-IN" dirty="0"/>
          </a:p>
        </p:txBody>
      </p:sp>
      <p:sp>
        <p:nvSpPr>
          <p:cNvPr id="3" name="Content Placeholder 2"/>
          <p:cNvSpPr>
            <a:spLocks noGrp="1"/>
          </p:cNvSpPr>
          <p:nvPr>
            <p:ph idx="1"/>
          </p:nvPr>
        </p:nvSpPr>
        <p:spPr/>
        <p:txBody>
          <a:bodyPr>
            <a:normAutofit/>
          </a:bodyPr>
          <a:lstStyle/>
          <a:p>
            <a:r>
              <a:rPr lang="en-US" dirty="0" smtClean="0"/>
              <a:t>Context level :</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IN" dirty="0" smtClean="0"/>
              <a:t>Id, password &amp;query     	              Responses of Queries</a:t>
            </a:r>
            <a:endParaRPr lang="en-IN" dirty="0"/>
          </a:p>
        </p:txBody>
      </p:sp>
      <p:sp>
        <p:nvSpPr>
          <p:cNvPr id="4" name="Rectangle 3"/>
          <p:cNvSpPr/>
          <p:nvPr/>
        </p:nvSpPr>
        <p:spPr>
          <a:xfrm>
            <a:off x="857224" y="3357562"/>
            <a:ext cx="1643074" cy="114300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USER</a:t>
            </a:r>
            <a:endParaRPr lang="en-IN" dirty="0"/>
          </a:p>
        </p:txBody>
      </p:sp>
      <p:sp>
        <p:nvSpPr>
          <p:cNvPr id="5" name="Rectangle 4"/>
          <p:cNvSpPr/>
          <p:nvPr/>
        </p:nvSpPr>
        <p:spPr>
          <a:xfrm>
            <a:off x="6143636" y="3286124"/>
            <a:ext cx="1714512" cy="12858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USER</a:t>
            </a:r>
            <a:endParaRPr lang="en-IN" dirty="0"/>
          </a:p>
        </p:txBody>
      </p:sp>
      <p:sp>
        <p:nvSpPr>
          <p:cNvPr id="6" name="Oval 5"/>
          <p:cNvSpPr/>
          <p:nvPr/>
        </p:nvSpPr>
        <p:spPr>
          <a:xfrm>
            <a:off x="3357554" y="3071810"/>
            <a:ext cx="1928826" cy="178595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8" name="Straight Arrow Connector 7"/>
          <p:cNvCxnSpPr>
            <a:stCxn id="4" idx="3"/>
          </p:cNvCxnSpPr>
          <p:nvPr/>
        </p:nvCxnSpPr>
        <p:spPr>
          <a:xfrm>
            <a:off x="2500298" y="3929066"/>
            <a:ext cx="785818"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5357818" y="3857628"/>
            <a:ext cx="71438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REQUIREMENTS OF THE PROJECT :</a:t>
            </a:r>
            <a:endParaRPr lang="en-IN" dirty="0"/>
          </a:p>
        </p:txBody>
      </p:sp>
      <p:sp>
        <p:nvSpPr>
          <p:cNvPr id="3" name="Content Placeholder 2"/>
          <p:cNvSpPr>
            <a:spLocks noGrp="1"/>
          </p:cNvSpPr>
          <p:nvPr>
            <p:ph idx="1"/>
          </p:nvPr>
        </p:nvSpPr>
        <p:spPr/>
        <p:txBody>
          <a:bodyPr/>
          <a:lstStyle/>
          <a:p>
            <a:endParaRPr lang="en-IN" b="1" u="sng" dirty="0" smtClean="0">
              <a:solidFill>
                <a:schemeClr val="tx2">
                  <a:lumMod val="75000"/>
                </a:schemeClr>
              </a:solidFill>
            </a:endParaRPr>
          </a:p>
          <a:p>
            <a:r>
              <a:rPr lang="en-IN" b="1" u="sng" dirty="0" smtClean="0">
                <a:solidFill>
                  <a:schemeClr val="tx2">
                    <a:lumMod val="75000"/>
                  </a:schemeClr>
                </a:solidFill>
              </a:rPr>
              <a:t>SPECIFIC REQUIREMENT</a:t>
            </a:r>
            <a:r>
              <a:rPr lang="en-IN" b="1" dirty="0" smtClean="0">
                <a:solidFill>
                  <a:schemeClr val="tx2">
                    <a:lumMod val="75000"/>
                  </a:schemeClr>
                </a:solidFill>
              </a:rPr>
              <a:t>:</a:t>
            </a:r>
            <a:endParaRPr lang="en-IN" dirty="0" smtClean="0">
              <a:solidFill>
                <a:schemeClr val="tx2">
                  <a:lumMod val="75000"/>
                </a:schemeClr>
              </a:solidFill>
            </a:endParaRPr>
          </a:p>
          <a:p>
            <a:r>
              <a:rPr lang="en-IN" b="1" dirty="0" smtClean="0">
                <a:solidFill>
                  <a:schemeClr val="tx2">
                    <a:lumMod val="75000"/>
                  </a:schemeClr>
                </a:solidFill>
              </a:rPr>
              <a:t>SOFTWARE SPECIFICATION</a:t>
            </a:r>
            <a:endParaRPr lang="en-IN" dirty="0" smtClean="0">
              <a:solidFill>
                <a:schemeClr val="tx2">
                  <a:lumMod val="75000"/>
                </a:schemeClr>
              </a:solidFill>
            </a:endParaRPr>
          </a:p>
          <a:p>
            <a:r>
              <a:rPr lang="en-IN" dirty="0" smtClean="0">
                <a:solidFill>
                  <a:schemeClr val="tx2">
                    <a:lumMod val="75000"/>
                  </a:schemeClr>
                </a:solidFill>
              </a:rPr>
              <a:t>WEB SERVER : 	Glassfish 6.0 or Apache Tomcat 6.0 </a:t>
            </a:r>
          </a:p>
          <a:p>
            <a:r>
              <a:rPr lang="en-IN" dirty="0" smtClean="0">
                <a:solidFill>
                  <a:schemeClr val="tx2">
                    <a:lumMod val="75000"/>
                  </a:schemeClr>
                </a:solidFill>
              </a:rPr>
              <a:t>LANGUAGE :	 Core Java, Advance Java (JDK-6.0) </a:t>
            </a:r>
          </a:p>
          <a:p>
            <a:r>
              <a:rPr lang="en-IN" dirty="0" smtClean="0">
                <a:solidFill>
                  <a:schemeClr val="tx2">
                    <a:lumMod val="75000"/>
                  </a:schemeClr>
                </a:solidFill>
              </a:rPr>
              <a:t>DATABASE :	 MS ACCESS, SQL ORACLE</a:t>
            </a:r>
          </a:p>
          <a:p>
            <a:r>
              <a:rPr lang="en-IN" dirty="0" smtClean="0">
                <a:solidFill>
                  <a:schemeClr val="tx2">
                    <a:lumMod val="75000"/>
                  </a:schemeClr>
                </a:solidFill>
              </a:rPr>
              <a:t>BROWSER :	 Internet Explorer, Firefox etc.</a:t>
            </a:r>
          </a:p>
          <a:p>
            <a:r>
              <a:rPr lang="en-IN" dirty="0" smtClean="0">
                <a:solidFill>
                  <a:schemeClr val="tx2">
                    <a:lumMod val="75000"/>
                  </a:schemeClr>
                </a:solidFill>
              </a:rPr>
              <a:t>SCRIPTING LANGUAGE : HTML, JAVA Script</a:t>
            </a:r>
            <a:endParaRPr lang="en-IN" dirty="0">
              <a:solidFill>
                <a:schemeClr val="tx2">
                  <a:lumMod val="75000"/>
                </a:schemeClr>
              </a:solidFill>
            </a:endParaRPr>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t>SPECIFIC REQUIREMENT</a:t>
            </a:r>
            <a:r>
              <a:rPr lang="en-IN" b="1" dirty="0"/>
              <a:t>:</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2719023862"/>
              </p:ext>
            </p:extLst>
          </p:nvPr>
        </p:nvGraphicFramePr>
        <p:xfrm>
          <a:off x="467544" y="1988839"/>
          <a:ext cx="8424936" cy="4608513"/>
        </p:xfrm>
        <a:graphic>
          <a:graphicData uri="http://schemas.openxmlformats.org/drawingml/2006/table">
            <a:tbl>
              <a:tblPr firstRow="1" firstCol="1" bandRow="1">
                <a:tableStyleId>{5C22544A-7EE6-4342-B048-85BDC9FD1C3A}</a:tableStyleId>
              </a:tblPr>
              <a:tblGrid>
                <a:gridCol w="4109095"/>
                <a:gridCol w="4315841"/>
              </a:tblGrid>
              <a:tr h="965337">
                <a:tc>
                  <a:txBody>
                    <a:bodyPr/>
                    <a:lstStyle/>
                    <a:p>
                      <a:pPr marL="0" marR="0" algn="just">
                        <a:lnSpc>
                          <a:spcPct val="150000"/>
                        </a:lnSpc>
                        <a:spcBef>
                          <a:spcPts val="0"/>
                        </a:spcBef>
                        <a:spcAft>
                          <a:spcPts val="600"/>
                        </a:spcAft>
                      </a:pPr>
                      <a:r>
                        <a:rPr lang="en-IN" sz="1200" dirty="0">
                          <a:effectLst/>
                        </a:rPr>
                        <a:t>KEYBOARD</a:t>
                      </a:r>
                      <a:endParaRPr lang="en-US" sz="1100" dirty="0">
                        <a:effectLst/>
                        <a:latin typeface="Calibri"/>
                        <a:ea typeface="Times New Roman"/>
                        <a:cs typeface="Times New Roman"/>
                      </a:endParaRPr>
                    </a:p>
                  </a:txBody>
                  <a:tcPr marL="68580" marR="68580" marT="0" marB="0"/>
                </a:tc>
                <a:tc>
                  <a:txBody>
                    <a:bodyPr/>
                    <a:lstStyle/>
                    <a:p>
                      <a:pPr marL="0" marR="0" algn="just">
                        <a:lnSpc>
                          <a:spcPct val="150000"/>
                        </a:lnSpc>
                        <a:spcBef>
                          <a:spcPts val="0"/>
                        </a:spcBef>
                        <a:spcAft>
                          <a:spcPts val="600"/>
                        </a:spcAft>
                      </a:pPr>
                      <a:r>
                        <a:rPr lang="en-IN" sz="1200">
                          <a:effectLst/>
                        </a:rPr>
                        <a:t>STANDARD</a:t>
                      </a:r>
                      <a:endParaRPr lang="en-US" sz="1100">
                        <a:effectLst/>
                        <a:latin typeface="Calibri"/>
                        <a:ea typeface="Times New Roman"/>
                        <a:cs typeface="Times New Roman"/>
                      </a:endParaRPr>
                    </a:p>
                  </a:txBody>
                  <a:tcPr marL="68580" marR="68580" marT="0" marB="0"/>
                </a:tc>
              </a:tr>
              <a:tr h="1281590">
                <a:tc>
                  <a:txBody>
                    <a:bodyPr/>
                    <a:lstStyle/>
                    <a:p>
                      <a:pPr marL="0" marR="0" algn="just">
                        <a:lnSpc>
                          <a:spcPct val="150000"/>
                        </a:lnSpc>
                        <a:spcBef>
                          <a:spcPts val="0"/>
                        </a:spcBef>
                        <a:spcAft>
                          <a:spcPts val="600"/>
                        </a:spcAft>
                      </a:pPr>
                      <a:r>
                        <a:rPr lang="en-IN" sz="1200">
                          <a:effectLst/>
                        </a:rPr>
                        <a:t>MOUSE</a:t>
                      </a:r>
                      <a:endParaRPr lang="en-US" sz="1100">
                        <a:effectLst/>
                        <a:latin typeface="Calibri"/>
                        <a:ea typeface="Times New Roman"/>
                        <a:cs typeface="Times New Roman"/>
                      </a:endParaRPr>
                    </a:p>
                  </a:txBody>
                  <a:tcPr marL="68580" marR="68580" marT="0" marB="0"/>
                </a:tc>
                <a:tc>
                  <a:txBody>
                    <a:bodyPr/>
                    <a:lstStyle/>
                    <a:p>
                      <a:pPr marL="0" marR="0" algn="just">
                        <a:lnSpc>
                          <a:spcPct val="150000"/>
                        </a:lnSpc>
                        <a:spcBef>
                          <a:spcPts val="0"/>
                        </a:spcBef>
                        <a:spcAft>
                          <a:spcPts val="600"/>
                        </a:spcAft>
                      </a:pPr>
                      <a:r>
                        <a:rPr lang="en-IN" sz="1200" dirty="0">
                          <a:effectLst/>
                        </a:rPr>
                        <a:t>STANDARD</a:t>
                      </a:r>
                      <a:endParaRPr lang="en-US" sz="1100" dirty="0">
                        <a:effectLst/>
                        <a:latin typeface="Calibri"/>
                        <a:ea typeface="Times New Roman"/>
                        <a:cs typeface="Times New Roman"/>
                      </a:endParaRPr>
                    </a:p>
                  </a:txBody>
                  <a:tcPr marL="68580" marR="68580" marT="0" marB="0"/>
                </a:tc>
              </a:tr>
              <a:tr h="1187107">
                <a:tc>
                  <a:txBody>
                    <a:bodyPr/>
                    <a:lstStyle/>
                    <a:p>
                      <a:pPr marL="0" marR="0" algn="just">
                        <a:lnSpc>
                          <a:spcPct val="150000"/>
                        </a:lnSpc>
                        <a:spcBef>
                          <a:spcPts val="0"/>
                        </a:spcBef>
                        <a:spcAft>
                          <a:spcPts val="600"/>
                        </a:spcAft>
                      </a:pPr>
                      <a:r>
                        <a:rPr lang="en-IN" sz="1200">
                          <a:effectLst/>
                        </a:rPr>
                        <a:t>MONITOR</a:t>
                      </a:r>
                      <a:endParaRPr lang="en-US" sz="1100">
                        <a:effectLst/>
                        <a:latin typeface="Calibri"/>
                        <a:ea typeface="Times New Roman"/>
                        <a:cs typeface="Times New Roman"/>
                      </a:endParaRPr>
                    </a:p>
                  </a:txBody>
                  <a:tcPr marL="68580" marR="68580" marT="0" marB="0"/>
                </a:tc>
                <a:tc>
                  <a:txBody>
                    <a:bodyPr/>
                    <a:lstStyle/>
                    <a:p>
                      <a:pPr marL="0" marR="0" algn="just">
                        <a:lnSpc>
                          <a:spcPct val="150000"/>
                        </a:lnSpc>
                        <a:spcBef>
                          <a:spcPts val="0"/>
                        </a:spcBef>
                        <a:spcAft>
                          <a:spcPts val="600"/>
                        </a:spcAft>
                      </a:pPr>
                      <a:r>
                        <a:rPr lang="en-IN" sz="1200" dirty="0">
                          <a:effectLst/>
                        </a:rPr>
                        <a:t>VGA or XVGA</a:t>
                      </a:r>
                      <a:endParaRPr lang="en-US" sz="1100" dirty="0">
                        <a:effectLst/>
                        <a:latin typeface="Calibri"/>
                        <a:ea typeface="Times New Roman"/>
                        <a:cs typeface="Times New Roman"/>
                      </a:endParaRPr>
                    </a:p>
                  </a:txBody>
                  <a:tcPr marL="68580" marR="68580" marT="0" marB="0"/>
                </a:tc>
              </a:tr>
              <a:tr h="1174479">
                <a:tc>
                  <a:txBody>
                    <a:bodyPr/>
                    <a:lstStyle/>
                    <a:p>
                      <a:pPr marL="0" marR="0" algn="just">
                        <a:lnSpc>
                          <a:spcPct val="150000"/>
                        </a:lnSpc>
                        <a:spcBef>
                          <a:spcPts val="0"/>
                        </a:spcBef>
                        <a:spcAft>
                          <a:spcPts val="600"/>
                        </a:spcAft>
                      </a:pPr>
                      <a:r>
                        <a:rPr lang="en-IN" sz="1200">
                          <a:effectLst/>
                        </a:rPr>
                        <a:t>CD-ROM</a:t>
                      </a:r>
                      <a:endParaRPr lang="en-US" sz="1100">
                        <a:effectLst/>
                        <a:latin typeface="Calibri"/>
                        <a:ea typeface="Times New Roman"/>
                        <a:cs typeface="Times New Roman"/>
                      </a:endParaRPr>
                    </a:p>
                  </a:txBody>
                  <a:tcPr marL="68580" marR="68580" marT="0" marB="0"/>
                </a:tc>
                <a:tc>
                  <a:txBody>
                    <a:bodyPr/>
                    <a:lstStyle/>
                    <a:p>
                      <a:pPr marL="0" marR="0" algn="just">
                        <a:lnSpc>
                          <a:spcPct val="150000"/>
                        </a:lnSpc>
                        <a:spcBef>
                          <a:spcPts val="0"/>
                        </a:spcBef>
                        <a:spcAft>
                          <a:spcPts val="600"/>
                        </a:spcAft>
                      </a:pPr>
                      <a:r>
                        <a:rPr lang="en-IN" sz="1200" dirty="0">
                          <a:effectLst/>
                        </a:rPr>
                        <a:t>4X or above</a:t>
                      </a:r>
                      <a:endParaRPr lang="en-US" sz="1100" dirty="0">
                        <a:effectLst/>
                        <a:latin typeface="Calibri"/>
                        <a:ea typeface="Times New Roman"/>
                        <a:cs typeface="Times New Roman"/>
                      </a:endParaRPr>
                    </a:p>
                  </a:txBody>
                  <a:tcPr marL="68580" marR="68580" marT="0" marB="0"/>
                </a:tc>
              </a:tr>
            </a:tbl>
          </a:graphicData>
        </a:graphic>
      </p:graphicFrame>
      <p:sp>
        <p:nvSpPr>
          <p:cNvPr id="5" name="Rectangle 1"/>
          <p:cNvSpPr>
            <a:spLocks noChangeArrowheads="1"/>
          </p:cNvSpPr>
          <p:nvPr/>
        </p:nvSpPr>
        <p:spPr bwMode="auto">
          <a:xfrm>
            <a:off x="1638300" y="3427413"/>
            <a:ext cx="91440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xmlns="" val="564242708"/>
      </p:ext>
    </p:extLst>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692696"/>
            <a:ext cx="8229600" cy="1656184"/>
          </a:xfrm>
        </p:spPr>
        <p:txBody>
          <a:bodyPr>
            <a:noAutofit/>
          </a:bodyPr>
          <a:lstStyle/>
          <a:p>
            <a:r>
              <a:rPr lang="en-IN" sz="6000" b="1" dirty="0"/>
              <a:t>PROCESS REQUREMENTS</a:t>
            </a:r>
            <a:r>
              <a:rPr lang="en-US" sz="6000" dirty="0"/>
              <a:t/>
            </a:r>
            <a:br>
              <a:rPr lang="en-US" sz="6000" dirty="0"/>
            </a:br>
            <a:endParaRPr lang="en-US" sz="60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831293878"/>
              </p:ext>
            </p:extLst>
          </p:nvPr>
        </p:nvGraphicFramePr>
        <p:xfrm>
          <a:off x="395536" y="1556791"/>
          <a:ext cx="8424936" cy="4608513"/>
        </p:xfrm>
        <a:graphic>
          <a:graphicData uri="http://schemas.openxmlformats.org/drawingml/2006/table">
            <a:tbl>
              <a:tblPr firstRow="1" firstCol="1" bandRow="1">
                <a:tableStyleId>{5C22544A-7EE6-4342-B048-85BDC9FD1C3A}</a:tableStyleId>
              </a:tblPr>
              <a:tblGrid>
                <a:gridCol w="4646634"/>
                <a:gridCol w="3778302"/>
              </a:tblGrid>
              <a:tr h="1718547">
                <a:tc>
                  <a:txBody>
                    <a:bodyPr/>
                    <a:lstStyle/>
                    <a:p>
                      <a:pPr marL="0" marR="0">
                        <a:lnSpc>
                          <a:spcPct val="150000"/>
                        </a:lnSpc>
                        <a:spcBef>
                          <a:spcPts val="0"/>
                        </a:spcBef>
                        <a:spcAft>
                          <a:spcPts val="600"/>
                        </a:spcAft>
                      </a:pPr>
                      <a:r>
                        <a:rPr lang="en-IN" sz="1200">
                          <a:effectLst/>
                        </a:rPr>
                        <a:t>PROCESSOR</a:t>
                      </a:r>
                      <a:endParaRPr lang="en-US" sz="1100">
                        <a:effectLst/>
                        <a:latin typeface="Calibri"/>
                        <a:ea typeface="Times New Roman"/>
                        <a:cs typeface="Times New Roman"/>
                      </a:endParaRPr>
                    </a:p>
                  </a:txBody>
                  <a:tcPr marL="68580" marR="68580" marT="0" marB="0"/>
                </a:tc>
                <a:tc>
                  <a:txBody>
                    <a:bodyPr/>
                    <a:lstStyle/>
                    <a:p>
                      <a:pPr marL="0" marR="0">
                        <a:lnSpc>
                          <a:spcPct val="150000"/>
                        </a:lnSpc>
                        <a:spcBef>
                          <a:spcPts val="0"/>
                        </a:spcBef>
                        <a:spcAft>
                          <a:spcPts val="600"/>
                        </a:spcAft>
                      </a:pPr>
                      <a:r>
                        <a:rPr lang="en-IN" sz="1200">
                          <a:effectLst/>
                        </a:rPr>
                        <a:t>Intel Dual Core or Higher</a:t>
                      </a:r>
                      <a:endParaRPr lang="en-US" sz="1100">
                        <a:effectLst/>
                        <a:latin typeface="Calibri"/>
                        <a:ea typeface="Times New Roman"/>
                        <a:cs typeface="Times New Roman"/>
                      </a:endParaRPr>
                    </a:p>
                  </a:txBody>
                  <a:tcPr marL="68580" marR="68580" marT="0" marB="0"/>
                </a:tc>
              </a:tr>
              <a:tr h="1444983">
                <a:tc>
                  <a:txBody>
                    <a:bodyPr/>
                    <a:lstStyle/>
                    <a:p>
                      <a:pPr marL="0" marR="0">
                        <a:lnSpc>
                          <a:spcPct val="150000"/>
                        </a:lnSpc>
                        <a:spcBef>
                          <a:spcPts val="0"/>
                        </a:spcBef>
                        <a:spcAft>
                          <a:spcPts val="600"/>
                        </a:spcAft>
                      </a:pPr>
                      <a:r>
                        <a:rPr lang="en-IN" sz="1200">
                          <a:effectLst/>
                        </a:rPr>
                        <a:t>RAM</a:t>
                      </a:r>
                      <a:endParaRPr lang="en-US" sz="1100">
                        <a:effectLst/>
                        <a:latin typeface="Calibri"/>
                        <a:ea typeface="Times New Roman"/>
                        <a:cs typeface="Times New Roman"/>
                      </a:endParaRPr>
                    </a:p>
                  </a:txBody>
                  <a:tcPr marL="68580" marR="68580" marT="0" marB="0"/>
                </a:tc>
                <a:tc>
                  <a:txBody>
                    <a:bodyPr/>
                    <a:lstStyle/>
                    <a:p>
                      <a:pPr marL="0" marR="0">
                        <a:lnSpc>
                          <a:spcPct val="150000"/>
                        </a:lnSpc>
                        <a:spcBef>
                          <a:spcPts val="0"/>
                        </a:spcBef>
                        <a:spcAft>
                          <a:spcPts val="600"/>
                        </a:spcAft>
                      </a:pPr>
                      <a:r>
                        <a:rPr lang="en-IN" sz="1200">
                          <a:effectLst/>
                        </a:rPr>
                        <a:t>1 GB or above</a:t>
                      </a:r>
                      <a:endParaRPr lang="en-US" sz="1100">
                        <a:effectLst/>
                        <a:latin typeface="Calibri"/>
                        <a:ea typeface="Times New Roman"/>
                        <a:cs typeface="Times New Roman"/>
                      </a:endParaRPr>
                    </a:p>
                  </a:txBody>
                  <a:tcPr marL="68580" marR="68580" marT="0" marB="0"/>
                </a:tc>
              </a:tr>
              <a:tr h="1444983">
                <a:tc>
                  <a:txBody>
                    <a:bodyPr/>
                    <a:lstStyle/>
                    <a:p>
                      <a:pPr marL="0" marR="0">
                        <a:lnSpc>
                          <a:spcPct val="150000"/>
                        </a:lnSpc>
                        <a:spcBef>
                          <a:spcPts val="0"/>
                        </a:spcBef>
                        <a:spcAft>
                          <a:spcPts val="600"/>
                        </a:spcAft>
                      </a:pPr>
                      <a:r>
                        <a:rPr lang="en-IN" sz="1200" dirty="0">
                          <a:effectLst/>
                        </a:rPr>
                        <a:t>HARD DISK</a:t>
                      </a:r>
                      <a:endParaRPr lang="en-US" sz="1100" dirty="0">
                        <a:effectLst/>
                        <a:latin typeface="Calibri"/>
                        <a:ea typeface="Times New Roman"/>
                        <a:cs typeface="Times New Roman"/>
                      </a:endParaRPr>
                    </a:p>
                  </a:txBody>
                  <a:tcPr marL="68580" marR="68580" marT="0" marB="0"/>
                </a:tc>
                <a:tc>
                  <a:txBody>
                    <a:bodyPr/>
                    <a:lstStyle/>
                    <a:p>
                      <a:pPr marL="0" marR="0">
                        <a:lnSpc>
                          <a:spcPct val="150000"/>
                        </a:lnSpc>
                        <a:spcBef>
                          <a:spcPts val="0"/>
                        </a:spcBef>
                        <a:spcAft>
                          <a:spcPts val="600"/>
                        </a:spcAft>
                      </a:pPr>
                      <a:r>
                        <a:rPr lang="en-IN" sz="1200" dirty="0">
                          <a:effectLst/>
                        </a:rPr>
                        <a:t>2 GB or above</a:t>
                      </a:r>
                      <a:endParaRPr lang="en-US" sz="1100" dirty="0">
                        <a:effectLst/>
                        <a:latin typeface="Calibri"/>
                        <a:ea typeface="Times New Roman"/>
                        <a:cs typeface="Times New Roman"/>
                      </a:endParaRPr>
                    </a:p>
                  </a:txBody>
                  <a:tcPr marL="68580" marR="68580" marT="0" marB="0"/>
                </a:tc>
              </a:tr>
            </a:tbl>
          </a:graphicData>
        </a:graphic>
      </p:graphicFrame>
    </p:spTree>
    <p:extLst>
      <p:ext uri="{BB962C8B-B14F-4D97-AF65-F5344CB8AC3E}">
        <p14:creationId xmlns:p14="http://schemas.microsoft.com/office/powerpoint/2010/main" xmlns="" val="3246774792"/>
      </p:ext>
    </p:extLst>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b="1" dirty="0"/>
              <a:t>CONTROL REQUREMENTS</a:t>
            </a:r>
            <a:r>
              <a:rPr lang="en-US" dirty="0"/>
              <a:t/>
            </a:r>
            <a:br>
              <a:rPr lang="en-US" dirty="0"/>
            </a:b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xmlns="" val="449523775"/>
              </p:ext>
            </p:extLst>
          </p:nvPr>
        </p:nvGraphicFramePr>
        <p:xfrm>
          <a:off x="539551" y="2276872"/>
          <a:ext cx="7848872" cy="2034937"/>
        </p:xfrm>
        <a:graphic>
          <a:graphicData uri="http://schemas.openxmlformats.org/drawingml/2006/table">
            <a:tbl>
              <a:tblPr firstRow="1" firstCol="1" bandRow="1">
                <a:tableStyleId>{5C22544A-7EE6-4342-B048-85BDC9FD1C3A}</a:tableStyleId>
              </a:tblPr>
              <a:tblGrid>
                <a:gridCol w="3924436"/>
                <a:gridCol w="3924436"/>
              </a:tblGrid>
              <a:tr h="2034937">
                <a:tc>
                  <a:txBody>
                    <a:bodyPr/>
                    <a:lstStyle/>
                    <a:p>
                      <a:pPr marL="0" marR="0">
                        <a:lnSpc>
                          <a:spcPct val="150000"/>
                        </a:lnSpc>
                        <a:spcBef>
                          <a:spcPts val="0"/>
                        </a:spcBef>
                        <a:spcAft>
                          <a:spcPts val="600"/>
                        </a:spcAft>
                      </a:pPr>
                      <a:r>
                        <a:rPr lang="en-IN" sz="1200">
                          <a:effectLst/>
                        </a:rPr>
                        <a:t>OPERATING SYSTEMS</a:t>
                      </a:r>
                      <a:endParaRPr lang="en-US" sz="1100">
                        <a:effectLst/>
                        <a:latin typeface="Calibri"/>
                        <a:ea typeface="Times New Roman"/>
                        <a:cs typeface="Times New Roman"/>
                      </a:endParaRPr>
                    </a:p>
                  </a:txBody>
                  <a:tcPr marL="68580" marR="68580" marT="0" marB="0"/>
                </a:tc>
                <a:tc>
                  <a:txBody>
                    <a:bodyPr/>
                    <a:lstStyle/>
                    <a:p>
                      <a:pPr marL="0" marR="0">
                        <a:lnSpc>
                          <a:spcPct val="150000"/>
                        </a:lnSpc>
                        <a:spcBef>
                          <a:spcPts val="0"/>
                        </a:spcBef>
                        <a:spcAft>
                          <a:spcPts val="600"/>
                        </a:spcAft>
                      </a:pPr>
                      <a:r>
                        <a:rPr lang="en-IN" sz="1200" dirty="0">
                          <a:effectLst/>
                        </a:rPr>
                        <a:t>WINDOW XP or Higher</a:t>
                      </a:r>
                      <a:endParaRPr lang="en-US" sz="1100" dirty="0">
                        <a:effectLst/>
                        <a:latin typeface="Calibri"/>
                        <a:ea typeface="Times New Roman"/>
                        <a:cs typeface="Times New Roman"/>
                      </a:endParaRPr>
                    </a:p>
                  </a:txBody>
                  <a:tcPr marL="68580" marR="68580" marT="0" marB="0"/>
                </a:tc>
              </a:tr>
            </a:tbl>
          </a:graphicData>
        </a:graphic>
      </p:graphicFrame>
    </p:spTree>
    <p:extLst>
      <p:ext uri="{BB962C8B-B14F-4D97-AF65-F5344CB8AC3E}">
        <p14:creationId xmlns:p14="http://schemas.microsoft.com/office/powerpoint/2010/main" xmlns="" val="4127618995"/>
      </p:ext>
    </p:extLst>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SCREENSHOTS :</a:t>
            </a:r>
            <a:endParaRPr lang="en-IN" dirty="0"/>
          </a:p>
        </p:txBody>
      </p:sp>
      <p:sp>
        <p:nvSpPr>
          <p:cNvPr id="3" name="Content Placeholder 2"/>
          <p:cNvSpPr>
            <a:spLocks noGrp="1"/>
          </p:cNvSpPr>
          <p:nvPr>
            <p:ph idx="1"/>
          </p:nvPr>
        </p:nvSpPr>
        <p:spPr/>
        <p:txBody>
          <a:bodyPr/>
          <a:lstStyle/>
          <a:p>
            <a:r>
              <a:rPr lang="en-US" dirty="0" smtClean="0"/>
              <a:t>ADMIN LOGIN :</a:t>
            </a:r>
          </a:p>
          <a:p>
            <a:endParaRPr lang="en-IN" dirty="0"/>
          </a:p>
        </p:txBody>
      </p:sp>
      <p:pic>
        <p:nvPicPr>
          <p:cNvPr id="6" name="Picture 5"/>
          <p:cNvPicPr/>
          <p:nvPr/>
        </p:nvPicPr>
        <p:blipFill>
          <a:blip r:embed="rId2" cstate="print"/>
          <a:srcRect/>
          <a:stretch>
            <a:fillRect/>
          </a:stretch>
        </p:blipFill>
        <p:spPr bwMode="auto">
          <a:xfrm>
            <a:off x="251520" y="2420888"/>
            <a:ext cx="8712968" cy="4176464"/>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SCREENSHOTS :</a:t>
            </a:r>
            <a:endParaRPr lang="en-IN" dirty="0"/>
          </a:p>
        </p:txBody>
      </p:sp>
      <p:sp>
        <p:nvSpPr>
          <p:cNvPr id="3" name="Content Placeholder 2"/>
          <p:cNvSpPr>
            <a:spLocks noGrp="1"/>
          </p:cNvSpPr>
          <p:nvPr>
            <p:ph idx="1"/>
          </p:nvPr>
        </p:nvSpPr>
        <p:spPr/>
        <p:txBody>
          <a:bodyPr/>
          <a:lstStyle/>
          <a:p>
            <a:r>
              <a:rPr lang="en-IN" dirty="0" smtClean="0"/>
              <a:t>Admin Home Page:</a:t>
            </a:r>
          </a:p>
          <a:p>
            <a:endParaRPr lang="en-IN" dirty="0"/>
          </a:p>
        </p:txBody>
      </p:sp>
      <p:pic>
        <p:nvPicPr>
          <p:cNvPr id="5" name="Picture 4"/>
          <p:cNvPicPr/>
          <p:nvPr/>
        </p:nvPicPr>
        <p:blipFill>
          <a:blip r:embed="rId2" cstate="print"/>
          <a:srcRect/>
          <a:stretch>
            <a:fillRect/>
          </a:stretch>
        </p:blipFill>
        <p:spPr bwMode="auto">
          <a:xfrm>
            <a:off x="107504" y="2492896"/>
            <a:ext cx="8856984" cy="4104456"/>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0648"/>
            <a:ext cx="8229600" cy="1586440"/>
          </a:xfrm>
        </p:spPr>
        <p:txBody>
          <a:bodyPr>
            <a:normAutofit fontScale="90000"/>
          </a:bodyPr>
          <a:lstStyle/>
          <a:p>
            <a:pPr algn="ctr"/>
            <a:r>
              <a:rPr lang="en-US" dirty="0" smtClean="0">
                <a:latin typeface="Times New Roman" pitchFamily="18" charset="0"/>
                <a:cs typeface="Times New Roman" pitchFamily="18" charset="0"/>
              </a:rPr>
              <a:t>WHAT IS </a:t>
            </a:r>
            <a:r>
              <a:rPr lang="en-IN" sz="5400" dirty="0">
                <a:latin typeface="Times New Roman" pitchFamily="18" charset="0"/>
                <a:cs typeface="Times New Roman" pitchFamily="18" charset="0"/>
              </a:rPr>
              <a:t>COLLEGE  BOOKS  REPOSITORY  SYSTEM</a:t>
            </a:r>
            <a:r>
              <a:rPr lang="en-US" dirty="0" smtClean="0">
                <a:latin typeface="Times New Roman" pitchFamily="18" charset="0"/>
                <a:cs typeface="Times New Roman" pitchFamily="18" charset="0"/>
              </a:rPr>
              <a:t> ?</a:t>
            </a: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a:xfrm>
            <a:off x="457200" y="2000240"/>
            <a:ext cx="8229600" cy="4324360"/>
          </a:xfrm>
        </p:spPr>
        <p:txBody>
          <a:bodyPr/>
          <a:lstStyle/>
          <a:p>
            <a:pPr algn="ctr"/>
            <a:r>
              <a:rPr lang="en-IN" dirty="0"/>
              <a:t>Students often have to run to bookshops or after their seniors/friends to procure books and other study material. The project aims at associating and representing academic material from all the available resources </a:t>
            </a:r>
            <a:r>
              <a:rPr lang="en-IN" dirty="0" smtClean="0"/>
              <a:t>in </a:t>
            </a:r>
            <a:r>
              <a:rPr lang="en-IN" dirty="0"/>
              <a:t>an organised manner.  </a:t>
            </a:r>
            <a:endParaRPr lang="en-US" dirty="0"/>
          </a:p>
          <a:p>
            <a:pPr algn="ctr"/>
            <a:endParaRPr lang="en-IN" dirty="0">
              <a:latin typeface="Times New Roman" pitchFamily="18" charset="0"/>
              <a:cs typeface="Times New Roman" pitchFamily="18" charset="0"/>
            </a:endParaRPr>
          </a:p>
        </p:txBody>
      </p:sp>
      <p:pic>
        <p:nvPicPr>
          <p:cNvPr id="1026" name="Picture 2" descr="C:\Users\KRISHNA KR. SHARMA\Downloads\index.jpg"/>
          <p:cNvPicPr>
            <a:picLocks noChangeAspect="1" noChangeArrowheads="1"/>
          </p:cNvPicPr>
          <p:nvPr/>
        </p:nvPicPr>
        <p:blipFill>
          <a:blip r:embed="rId2"/>
          <a:srcRect/>
          <a:stretch>
            <a:fillRect/>
          </a:stretch>
        </p:blipFill>
        <p:spPr bwMode="auto">
          <a:xfrm>
            <a:off x="0" y="4135602"/>
            <a:ext cx="6143636" cy="2722398"/>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1027" name="Picture 3" descr="C:\Users\KRISHNA KR. SHARMA\Downloads\index.jpg"/>
          <p:cNvPicPr>
            <a:picLocks noChangeAspect="1" noChangeArrowheads="1"/>
          </p:cNvPicPr>
          <p:nvPr/>
        </p:nvPicPr>
        <p:blipFill>
          <a:blip r:embed="rId3"/>
          <a:srcRect/>
          <a:stretch>
            <a:fillRect/>
          </a:stretch>
        </p:blipFill>
        <p:spPr bwMode="auto">
          <a:xfrm>
            <a:off x="5521911" y="3429000"/>
            <a:ext cx="3622089" cy="3686189"/>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sp>
        <p:nvSpPr>
          <p:cNvPr id="1029" name="AutoShape 5" descr="https://encrypted-tbn1.gstatic.com/images?q=tbn:ANd9GcT_EJ_oWKToPoeonBBM_y9xI0IZydPoC8FiIoaR67dNHW3F4TJqq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SCREENSHOTS :</a:t>
            </a:r>
            <a:endParaRPr lang="en-IN" dirty="0"/>
          </a:p>
        </p:txBody>
      </p:sp>
      <p:sp>
        <p:nvSpPr>
          <p:cNvPr id="3" name="Content Placeholder 2"/>
          <p:cNvSpPr>
            <a:spLocks noGrp="1"/>
          </p:cNvSpPr>
          <p:nvPr>
            <p:ph idx="1"/>
          </p:nvPr>
        </p:nvSpPr>
        <p:spPr/>
        <p:txBody>
          <a:bodyPr/>
          <a:lstStyle/>
          <a:p>
            <a:r>
              <a:rPr lang="en-IN" dirty="0" smtClean="0"/>
              <a:t>Customer Details in Admin Page:</a:t>
            </a:r>
          </a:p>
          <a:p>
            <a:endParaRPr lang="en-IN" dirty="0"/>
          </a:p>
        </p:txBody>
      </p:sp>
      <p:pic>
        <p:nvPicPr>
          <p:cNvPr id="7" name="Picture 6"/>
          <p:cNvPicPr/>
          <p:nvPr/>
        </p:nvPicPr>
        <p:blipFill>
          <a:blip r:embed="rId2" cstate="print"/>
          <a:srcRect/>
          <a:stretch>
            <a:fillRect/>
          </a:stretch>
        </p:blipFill>
        <p:spPr bwMode="auto">
          <a:xfrm>
            <a:off x="251520" y="2348880"/>
            <a:ext cx="8712968" cy="4320480"/>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SCREENSHOTS :</a:t>
            </a:r>
            <a:endParaRPr lang="en-IN" dirty="0"/>
          </a:p>
        </p:txBody>
      </p:sp>
      <p:sp>
        <p:nvSpPr>
          <p:cNvPr id="3" name="Content Placeholder 2"/>
          <p:cNvSpPr>
            <a:spLocks noGrp="1"/>
          </p:cNvSpPr>
          <p:nvPr>
            <p:ph idx="1"/>
          </p:nvPr>
        </p:nvSpPr>
        <p:spPr/>
        <p:txBody>
          <a:bodyPr/>
          <a:lstStyle/>
          <a:p>
            <a:r>
              <a:rPr lang="en-IN" dirty="0" smtClean="0"/>
              <a:t>Add New Customer In admin page:</a:t>
            </a:r>
          </a:p>
          <a:p>
            <a:endParaRPr lang="en-IN" dirty="0"/>
          </a:p>
        </p:txBody>
      </p:sp>
      <p:pic>
        <p:nvPicPr>
          <p:cNvPr id="5" name="Picture 4"/>
          <p:cNvPicPr/>
          <p:nvPr/>
        </p:nvPicPr>
        <p:blipFill>
          <a:blip r:embed="rId2" cstate="print"/>
          <a:srcRect/>
          <a:stretch>
            <a:fillRect/>
          </a:stretch>
        </p:blipFill>
        <p:spPr bwMode="auto">
          <a:xfrm>
            <a:off x="251520" y="2420888"/>
            <a:ext cx="8640960" cy="4320480"/>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SCREENSHOTS :</a:t>
            </a:r>
            <a:endParaRPr lang="en-IN" dirty="0"/>
          </a:p>
        </p:txBody>
      </p:sp>
      <p:sp>
        <p:nvSpPr>
          <p:cNvPr id="3" name="Content Placeholder 2"/>
          <p:cNvSpPr>
            <a:spLocks noGrp="1"/>
          </p:cNvSpPr>
          <p:nvPr>
            <p:ph idx="1"/>
          </p:nvPr>
        </p:nvSpPr>
        <p:spPr/>
        <p:txBody>
          <a:bodyPr/>
          <a:lstStyle/>
          <a:p>
            <a:r>
              <a:rPr lang="en-IN" dirty="0" smtClean="0"/>
              <a:t>BOOKS BY BUYER:</a:t>
            </a:r>
          </a:p>
          <a:p>
            <a:endParaRPr lang="en-IN" dirty="0"/>
          </a:p>
        </p:txBody>
      </p:sp>
      <p:pic>
        <p:nvPicPr>
          <p:cNvPr id="5" name="Picture 4"/>
          <p:cNvPicPr/>
          <p:nvPr/>
        </p:nvPicPr>
        <p:blipFill>
          <a:blip r:embed="rId2" cstate="print"/>
          <a:srcRect/>
          <a:stretch>
            <a:fillRect/>
          </a:stretch>
        </p:blipFill>
        <p:spPr bwMode="auto">
          <a:xfrm>
            <a:off x="232551" y="2420888"/>
            <a:ext cx="8659930" cy="4536504"/>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SCREENSHOTS :</a:t>
            </a:r>
            <a:endParaRPr lang="en-IN" dirty="0"/>
          </a:p>
        </p:txBody>
      </p:sp>
      <p:sp>
        <p:nvSpPr>
          <p:cNvPr id="3" name="Content Placeholder 2"/>
          <p:cNvSpPr>
            <a:spLocks noGrp="1"/>
          </p:cNvSpPr>
          <p:nvPr>
            <p:ph idx="1"/>
          </p:nvPr>
        </p:nvSpPr>
        <p:spPr/>
        <p:txBody>
          <a:bodyPr/>
          <a:lstStyle/>
          <a:p>
            <a:pPr marL="0" indent="0">
              <a:buNone/>
            </a:pPr>
            <a:r>
              <a:rPr lang="en-IN" dirty="0" smtClean="0"/>
              <a:t>SORRY NO RESULT DISPLAYED:</a:t>
            </a:r>
          </a:p>
          <a:p>
            <a:endParaRPr lang="en-IN" dirty="0"/>
          </a:p>
        </p:txBody>
      </p:sp>
      <p:pic>
        <p:nvPicPr>
          <p:cNvPr id="4" name="Picture 3"/>
          <p:cNvPicPr/>
          <p:nvPr/>
        </p:nvPicPr>
        <p:blipFill>
          <a:blip r:embed="rId2" cstate="print"/>
          <a:srcRect/>
          <a:stretch>
            <a:fillRect/>
          </a:stretch>
        </p:blipFill>
        <p:spPr bwMode="auto">
          <a:xfrm>
            <a:off x="467544" y="2492896"/>
            <a:ext cx="8208912" cy="4365104"/>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SCREENSHOTS :</a:t>
            </a:r>
            <a:endParaRPr lang="en-IN" dirty="0"/>
          </a:p>
        </p:txBody>
      </p:sp>
      <p:sp>
        <p:nvSpPr>
          <p:cNvPr id="3" name="Content Placeholder 2"/>
          <p:cNvSpPr>
            <a:spLocks noGrp="1"/>
          </p:cNvSpPr>
          <p:nvPr>
            <p:ph idx="1"/>
          </p:nvPr>
        </p:nvSpPr>
        <p:spPr/>
        <p:txBody>
          <a:bodyPr/>
          <a:lstStyle/>
          <a:p>
            <a:r>
              <a:rPr lang="en-IN" dirty="0" smtClean="0"/>
              <a:t>SEARCH SUCCESSFUL:</a:t>
            </a:r>
          </a:p>
          <a:p>
            <a:endParaRPr lang="en-IN" dirty="0" smtClean="0"/>
          </a:p>
        </p:txBody>
      </p:sp>
      <p:pic>
        <p:nvPicPr>
          <p:cNvPr id="5" name="Picture 4"/>
          <p:cNvPicPr/>
          <p:nvPr/>
        </p:nvPicPr>
        <p:blipFill>
          <a:blip r:embed="rId2" cstate="print"/>
          <a:srcRect/>
          <a:stretch>
            <a:fillRect/>
          </a:stretch>
        </p:blipFill>
        <p:spPr bwMode="auto">
          <a:xfrm>
            <a:off x="251520" y="2420888"/>
            <a:ext cx="8568952" cy="4248472"/>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SCREENSHOTS :</a:t>
            </a:r>
            <a:endParaRPr lang="en-IN" dirty="0"/>
          </a:p>
        </p:txBody>
      </p:sp>
      <p:sp>
        <p:nvSpPr>
          <p:cNvPr id="3" name="Content Placeholder 2"/>
          <p:cNvSpPr>
            <a:spLocks noGrp="1"/>
          </p:cNvSpPr>
          <p:nvPr>
            <p:ph idx="1"/>
          </p:nvPr>
        </p:nvSpPr>
        <p:spPr/>
        <p:txBody>
          <a:bodyPr/>
          <a:lstStyle/>
          <a:p>
            <a:pPr marL="0" indent="0">
              <a:buNone/>
            </a:pPr>
            <a:r>
              <a:rPr lang="en-IN" dirty="0" smtClean="0"/>
              <a:t>HAKING INTO COMPUTER SYSTEM:</a:t>
            </a:r>
          </a:p>
          <a:p>
            <a:endParaRPr lang="en-IN" dirty="0"/>
          </a:p>
        </p:txBody>
      </p:sp>
      <p:pic>
        <p:nvPicPr>
          <p:cNvPr id="5" name="Picture 4"/>
          <p:cNvPicPr/>
          <p:nvPr/>
        </p:nvPicPr>
        <p:blipFill>
          <a:blip r:embed="rId2" cstate="print"/>
          <a:srcRect/>
          <a:stretch>
            <a:fillRect/>
          </a:stretch>
        </p:blipFill>
        <p:spPr bwMode="auto">
          <a:xfrm>
            <a:off x="251520" y="2492896"/>
            <a:ext cx="8712968" cy="4176464"/>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SCREENSHOTS :</a:t>
            </a:r>
            <a:endParaRPr lang="en-IN" dirty="0"/>
          </a:p>
        </p:txBody>
      </p:sp>
      <p:sp>
        <p:nvSpPr>
          <p:cNvPr id="3" name="Content Placeholder 2"/>
          <p:cNvSpPr>
            <a:spLocks noGrp="1"/>
          </p:cNvSpPr>
          <p:nvPr>
            <p:ph idx="1"/>
          </p:nvPr>
        </p:nvSpPr>
        <p:spPr/>
        <p:txBody>
          <a:bodyPr/>
          <a:lstStyle/>
          <a:p>
            <a:r>
              <a:rPr lang="en-IN" dirty="0" smtClean="0"/>
              <a:t>THE BOOK IS NOT BORROWED:</a:t>
            </a:r>
          </a:p>
          <a:p>
            <a:endParaRPr lang="en-IN" dirty="0"/>
          </a:p>
        </p:txBody>
      </p:sp>
      <p:pic>
        <p:nvPicPr>
          <p:cNvPr id="5" name="Picture 4"/>
          <p:cNvPicPr/>
          <p:nvPr/>
        </p:nvPicPr>
        <p:blipFill>
          <a:blip r:embed="rId2" cstate="print"/>
          <a:srcRect/>
          <a:stretch>
            <a:fillRect/>
          </a:stretch>
        </p:blipFill>
        <p:spPr bwMode="auto">
          <a:xfrm>
            <a:off x="323528" y="2492896"/>
            <a:ext cx="8640960" cy="4365104"/>
          </a:xfrm>
          <a:prstGeom prst="rect">
            <a:avLst/>
          </a:prstGeom>
          <a:noFill/>
          <a:ln w="9525">
            <a:noFill/>
            <a:miter lim="800000"/>
            <a:headEnd/>
            <a:tailEnd/>
          </a:ln>
        </p:spPr>
      </p:pic>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t>
            </a:r>
            <a:endParaRPr lang="en-IN" dirty="0"/>
          </a:p>
        </p:txBody>
      </p:sp>
      <p:sp>
        <p:nvSpPr>
          <p:cNvPr id="3" name="Content Placeholder 2"/>
          <p:cNvSpPr>
            <a:spLocks noGrp="1"/>
          </p:cNvSpPr>
          <p:nvPr>
            <p:ph idx="1"/>
          </p:nvPr>
        </p:nvSpPr>
        <p:spPr/>
        <p:txBody>
          <a:bodyPr/>
          <a:lstStyle/>
          <a:p>
            <a:r>
              <a:rPr lang="en-US" dirty="0" smtClean="0">
                <a:solidFill>
                  <a:schemeClr val="tx2">
                    <a:lumMod val="75000"/>
                  </a:schemeClr>
                </a:solidFill>
              </a:rPr>
              <a:t>The result of the COLLEGE BOOK REPOSITORY SYSTEM is that it supports many solved complaints from admin and the individual users or the end-users with unique interface, through which the employee problems are solved within given time and it shows efficiency in the internal messaging system and results in accurate task scheduling system and this can be run with the minimal administration.</a:t>
            </a:r>
            <a:endParaRPr lang="en-IN" dirty="0" smtClean="0">
              <a:solidFill>
                <a:schemeClr val="tx2">
                  <a:lumMod val="75000"/>
                </a:schemeClr>
              </a:solidFill>
            </a:endParaRPr>
          </a:p>
          <a:p>
            <a:endParaRPr lang="en-IN" dirty="0"/>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8800" dirty="0" smtClean="0"/>
              <a:t>QUERIES ?</a:t>
            </a:r>
            <a:endParaRPr lang="en-IN" sz="8800" dirty="0"/>
          </a:p>
        </p:txBody>
      </p:sp>
      <p:pic>
        <p:nvPicPr>
          <p:cNvPr id="4" name="Picture 6" descr="C:\Users\KRISHNA KR. SHARMA\Downloads\question-mark.jpg"/>
          <p:cNvPicPr>
            <a:picLocks noGrp="1" noChangeAspect="1" noChangeArrowheads="1"/>
          </p:cNvPicPr>
          <p:nvPr>
            <p:ph idx="1"/>
          </p:nvPr>
        </p:nvPicPr>
        <p:blipFill>
          <a:blip r:embed="rId2"/>
          <a:srcRect/>
          <a:stretch>
            <a:fillRect/>
          </a:stretch>
        </p:blipFill>
        <p:spPr>
          <a:xfrm>
            <a:off x="2973904" y="1935163"/>
            <a:ext cx="3196192" cy="4389437"/>
          </a:xfrm>
          <a:noFill/>
        </p:spPr>
      </p:pic>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0" fill="hold"/>
                                        <p:tgtEl>
                                          <p:spTgt spid="4"/>
                                        </p:tgtEl>
                                        <p:attrNameLst>
                                          <p:attrName>ppt_w</p:attrName>
                                        </p:attrNameLst>
                                      </p:cBhvr>
                                      <p:tavLst>
                                        <p:tav tm="0" fmla="#ppt_w*sin(2.5*pi*$)">
                                          <p:val>
                                            <p:fltVal val="0"/>
                                          </p:val>
                                        </p:tav>
                                        <p:tav tm="100000">
                                          <p:val>
                                            <p:fltVal val="1"/>
                                          </p:val>
                                        </p:tav>
                                      </p:tavLst>
                                    </p:anim>
                                    <p:anim calcmode="lin" valueType="num">
                                      <p:cBhvr>
                                        <p:cTn id="8" dur="5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00174"/>
            <a:ext cx="8258204" cy="2571768"/>
          </a:xfrm>
        </p:spPr>
        <p:txBody>
          <a:bodyPr>
            <a:noAutofit/>
          </a:bodyPr>
          <a:lstStyle/>
          <a:p>
            <a:pPr algn="ctr"/>
            <a:r>
              <a:rPr lang="en-US" sz="9600" dirty="0" smtClean="0"/>
              <a:t>THANKS</a:t>
            </a:r>
            <a:endParaRPr lang="en-IN" sz="9600" dirty="0"/>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57200" y="704088"/>
            <a:ext cx="8229600" cy="1143000"/>
          </a:xfrm>
        </p:spPr>
        <p:txBody>
          <a:bodyPr/>
          <a:lstStyle/>
          <a:p>
            <a:r>
              <a:rPr lang="en-US" dirty="0" smtClean="0"/>
              <a:t>INTRODUCTION OF JAVA </a:t>
            </a:r>
            <a:endParaRPr lang="en-US" dirty="0"/>
          </a:p>
        </p:txBody>
      </p:sp>
      <p:sp>
        <p:nvSpPr>
          <p:cNvPr id="5" name="Content Placeholder 2"/>
          <p:cNvSpPr>
            <a:spLocks noGrp="1"/>
          </p:cNvSpPr>
          <p:nvPr>
            <p:ph idx="1"/>
          </p:nvPr>
        </p:nvSpPr>
        <p:spPr>
          <a:xfrm>
            <a:off x="457200" y="1935480"/>
            <a:ext cx="8229600" cy="4389120"/>
          </a:xfrm>
        </p:spPr>
        <p:txBody>
          <a:bodyPr/>
          <a:lstStyle/>
          <a:p>
            <a:r>
              <a:rPr lang="en-US" dirty="0" smtClean="0"/>
              <a:t>JAVA IS A PROGRAMMING LANGUAGE.</a:t>
            </a:r>
          </a:p>
          <a:p>
            <a:r>
              <a:rPr lang="en-US" dirty="0" smtClean="0"/>
              <a:t>IT IS A PLATEFORM INDEPENDENCE LANGUAGE</a:t>
            </a:r>
          </a:p>
          <a:p>
            <a:r>
              <a:rPr lang="en-US" dirty="0" smtClean="0"/>
              <a:t>1990------ GREEN PROJECT</a:t>
            </a:r>
          </a:p>
          <a:p>
            <a:r>
              <a:rPr lang="en-US" dirty="0" smtClean="0"/>
              <a:t>1991------- OAK</a:t>
            </a:r>
          </a:p>
          <a:p>
            <a:r>
              <a:rPr lang="en-US" dirty="0" smtClean="0"/>
              <a:t>1995------  JAVA (COFFY EXPORT)</a:t>
            </a:r>
          </a:p>
          <a:p>
            <a:r>
              <a:rPr lang="en-US" dirty="0" smtClean="0"/>
              <a:t>1996------ JDK 1.0</a:t>
            </a:r>
            <a:endParaRPr lang="en-US" dirty="0"/>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a:t>Features of proposed system:</a:t>
            </a:r>
            <a:r>
              <a:rPr lang="en-US" dirty="0"/>
              <a:t/>
            </a:r>
            <a:br>
              <a:rPr lang="en-US" dirty="0"/>
            </a:br>
            <a:endParaRPr lang="en-US" dirty="0"/>
          </a:p>
        </p:txBody>
      </p:sp>
      <p:sp>
        <p:nvSpPr>
          <p:cNvPr id="3" name="Content Placeholder 2"/>
          <p:cNvSpPr>
            <a:spLocks noGrp="1"/>
          </p:cNvSpPr>
          <p:nvPr>
            <p:ph idx="1"/>
          </p:nvPr>
        </p:nvSpPr>
        <p:spPr/>
        <p:txBody>
          <a:bodyPr>
            <a:normAutofit lnSpcReduction="10000"/>
          </a:bodyPr>
          <a:lstStyle/>
          <a:p>
            <a:r>
              <a:rPr lang="en-IN" dirty="0"/>
              <a:t>1) The proposed system is less time consuming and more efficient.</a:t>
            </a:r>
            <a:endParaRPr lang="en-US" dirty="0"/>
          </a:p>
          <a:p>
            <a:r>
              <a:rPr lang="en-IN" dirty="0"/>
              <a:t>2) Results will be displayed in a very short span of time just because of automated system.</a:t>
            </a:r>
            <a:endParaRPr lang="en-US" dirty="0"/>
          </a:p>
          <a:p>
            <a:r>
              <a:rPr lang="en-IN" dirty="0"/>
              <a:t>3) Users have an option of saving money by </a:t>
            </a:r>
            <a:r>
              <a:rPr lang="en-US" dirty="0"/>
              <a:t>borrowing a book instead of buying it.</a:t>
            </a:r>
            <a:r>
              <a:rPr lang="en-IN" dirty="0"/>
              <a:t>  </a:t>
            </a:r>
            <a:endParaRPr lang="en-US" dirty="0"/>
          </a:p>
          <a:p>
            <a:r>
              <a:rPr lang="en-IN" dirty="0"/>
              <a:t>4) The proposed system is secure because the users has limited access to the database</a:t>
            </a:r>
            <a:endParaRPr lang="en-US" dirty="0"/>
          </a:p>
          <a:p>
            <a:r>
              <a:rPr lang="en-IN" dirty="0"/>
              <a:t>5) The books and user information are stored in secure database which is handled by an administrator and backup can be thus created for future use.</a:t>
            </a:r>
            <a:endParaRPr lang="en-US" dirty="0"/>
          </a:p>
          <a:p>
            <a:pPr marL="0" indent="0">
              <a:buNone/>
            </a:pPr>
            <a:endParaRPr lang="en-US" dirty="0"/>
          </a:p>
        </p:txBody>
      </p:sp>
    </p:spTree>
    <p:extLst>
      <p:ext uri="{BB962C8B-B14F-4D97-AF65-F5344CB8AC3E}">
        <p14:creationId xmlns:p14="http://schemas.microsoft.com/office/powerpoint/2010/main" xmlns="" val="2149422428"/>
      </p:ext>
    </p:extLst>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847088"/>
          </a:xfrm>
        </p:spPr>
        <p:txBody>
          <a:bodyPr>
            <a:normAutofit/>
          </a:bodyPr>
          <a:lstStyle/>
          <a:p>
            <a:r>
              <a:rPr lang="en-IN" sz="4000" b="1" dirty="0"/>
              <a:t>Functional components of the project</a:t>
            </a:r>
            <a:r>
              <a:rPr lang="en-US" sz="4000" dirty="0"/>
              <a:t/>
            </a:r>
            <a:br>
              <a:rPr lang="en-US" sz="4000" dirty="0"/>
            </a:br>
            <a:endParaRPr lang="en-US" sz="4000" dirty="0"/>
          </a:p>
        </p:txBody>
      </p:sp>
      <p:sp>
        <p:nvSpPr>
          <p:cNvPr id="3" name="Content Placeholder 2"/>
          <p:cNvSpPr>
            <a:spLocks noGrp="1"/>
          </p:cNvSpPr>
          <p:nvPr>
            <p:ph idx="1"/>
          </p:nvPr>
        </p:nvSpPr>
        <p:spPr/>
        <p:txBody>
          <a:bodyPr/>
          <a:lstStyle/>
          <a:p>
            <a:r>
              <a:rPr lang="en-IN" b="1" dirty="0"/>
              <a:t>1.</a:t>
            </a:r>
            <a:r>
              <a:rPr lang="en-IN" dirty="0"/>
              <a:t> The system have appropriate login facility. Relevant options like change password and updating profile etc.</a:t>
            </a:r>
            <a:endParaRPr lang="en-US" dirty="0"/>
          </a:p>
          <a:p>
            <a:r>
              <a:rPr lang="en-IN" b="1" dirty="0"/>
              <a:t>2.</a:t>
            </a:r>
            <a:r>
              <a:rPr lang="en-IN" dirty="0"/>
              <a:t> The system should allow administrator to control all the activities hence identify the roles and accessibility of other users.</a:t>
            </a:r>
            <a:endParaRPr lang="en-US" dirty="0"/>
          </a:p>
          <a:p>
            <a:r>
              <a:rPr lang="en-IN" b="1" dirty="0"/>
              <a:t>3.</a:t>
            </a:r>
            <a:r>
              <a:rPr lang="en-IN" dirty="0"/>
              <a:t> The user should have the facility to add/delete new books and eBooks as and when needed.</a:t>
            </a:r>
            <a:endParaRPr lang="en-US" dirty="0"/>
          </a:p>
          <a:p>
            <a:endParaRPr lang="en-US" dirty="0"/>
          </a:p>
        </p:txBody>
      </p:sp>
    </p:spTree>
    <p:extLst>
      <p:ext uri="{BB962C8B-B14F-4D97-AF65-F5344CB8AC3E}">
        <p14:creationId xmlns:p14="http://schemas.microsoft.com/office/powerpoint/2010/main" xmlns="" val="4154465633"/>
      </p:ext>
    </p:extLst>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847088"/>
          </a:xfrm>
        </p:spPr>
        <p:txBody>
          <a:bodyPr>
            <a:normAutofit/>
          </a:bodyPr>
          <a:lstStyle/>
          <a:p>
            <a:r>
              <a:rPr lang="en-IN" sz="4000" b="1" dirty="0"/>
              <a:t>Functional components of the project</a:t>
            </a:r>
            <a:r>
              <a:rPr lang="en-US" sz="4000" dirty="0"/>
              <a:t/>
            </a:r>
            <a:br>
              <a:rPr lang="en-US" sz="4000" dirty="0"/>
            </a:br>
            <a:endParaRPr lang="en-US" sz="4000" dirty="0"/>
          </a:p>
        </p:txBody>
      </p:sp>
      <p:sp>
        <p:nvSpPr>
          <p:cNvPr id="3" name="Content Placeholder 2"/>
          <p:cNvSpPr>
            <a:spLocks noGrp="1"/>
          </p:cNvSpPr>
          <p:nvPr>
            <p:ph idx="1"/>
          </p:nvPr>
        </p:nvSpPr>
        <p:spPr/>
        <p:txBody>
          <a:bodyPr/>
          <a:lstStyle/>
          <a:p>
            <a:r>
              <a:rPr lang="en-IN" b="1" dirty="0"/>
              <a:t>4.</a:t>
            </a:r>
            <a:r>
              <a:rPr lang="en-IN" dirty="0"/>
              <a:t> The user adding a book has an option of providing the book on sale or just for borrowing. </a:t>
            </a:r>
            <a:endParaRPr lang="en-US" dirty="0"/>
          </a:p>
          <a:p>
            <a:r>
              <a:rPr lang="en-IN" b="1" dirty="0"/>
              <a:t>5.</a:t>
            </a:r>
            <a:r>
              <a:rPr lang="en-IN" dirty="0"/>
              <a:t> The user adding a book can also recommend his/her book to other users. </a:t>
            </a:r>
            <a:endParaRPr lang="en-US" dirty="0"/>
          </a:p>
          <a:p>
            <a:r>
              <a:rPr lang="en-IN" b="1" dirty="0"/>
              <a:t>6.</a:t>
            </a:r>
            <a:r>
              <a:rPr lang="en-IN" dirty="0"/>
              <a:t> The user can search for books by enabling filters such as publisher, author, course or semester.</a:t>
            </a:r>
            <a:endParaRPr lang="en-US" dirty="0"/>
          </a:p>
          <a:p>
            <a:r>
              <a:rPr lang="en-IN" b="1" dirty="0"/>
              <a:t>7.</a:t>
            </a:r>
            <a:r>
              <a:rPr lang="en-IN" dirty="0"/>
              <a:t> The owner is provided with an option of either accepting or rejecting the request of an individual for a particular book. </a:t>
            </a:r>
            <a:endParaRPr lang="en-US" dirty="0"/>
          </a:p>
          <a:p>
            <a:endParaRPr lang="en-US" dirty="0"/>
          </a:p>
        </p:txBody>
      </p:sp>
    </p:spTree>
    <p:extLst>
      <p:ext uri="{BB962C8B-B14F-4D97-AF65-F5344CB8AC3E}">
        <p14:creationId xmlns:p14="http://schemas.microsoft.com/office/powerpoint/2010/main" xmlns="" val="1425919900"/>
      </p:ext>
    </p:extLst>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3568" y="764704"/>
            <a:ext cx="8229600" cy="1512168"/>
          </a:xfrm>
        </p:spPr>
        <p:txBody>
          <a:bodyPr>
            <a:normAutofit fontScale="90000"/>
          </a:bodyPr>
          <a:lstStyle/>
          <a:p>
            <a:r>
              <a:rPr lang="en-IN" sz="3600" b="1" dirty="0"/>
              <a:t>BENEFITS AND ADVANTAGES OF BOOK REPOSITORY SYSTEM</a:t>
            </a:r>
            <a:r>
              <a:rPr lang="en-US" sz="3600" dirty="0"/>
              <a:t/>
            </a:r>
            <a:br>
              <a:rPr lang="en-US" sz="3600" dirty="0"/>
            </a:br>
            <a:endParaRPr lang="en-US" sz="3600" dirty="0"/>
          </a:p>
        </p:txBody>
      </p:sp>
      <p:sp>
        <p:nvSpPr>
          <p:cNvPr id="3" name="Content Placeholder 2"/>
          <p:cNvSpPr>
            <a:spLocks noGrp="1"/>
          </p:cNvSpPr>
          <p:nvPr>
            <p:ph idx="1"/>
          </p:nvPr>
        </p:nvSpPr>
        <p:spPr/>
        <p:txBody>
          <a:bodyPr/>
          <a:lstStyle/>
          <a:p>
            <a:pPr lvl="0" fontAlgn="base"/>
            <a:r>
              <a:rPr lang="en-US" dirty="0"/>
              <a:t>It decreases time consumption of students.</a:t>
            </a:r>
          </a:p>
          <a:p>
            <a:pPr lvl="0" fontAlgn="base"/>
            <a:r>
              <a:rPr lang="en-US" dirty="0"/>
              <a:t>Increases options of books for the students.</a:t>
            </a:r>
          </a:p>
          <a:p>
            <a:pPr lvl="0" fontAlgn="base"/>
            <a:r>
              <a:rPr lang="en-US" dirty="0"/>
              <a:t>Identify the importance of books by recommend option.</a:t>
            </a:r>
          </a:p>
          <a:p>
            <a:pPr lvl="0" fontAlgn="base"/>
            <a:r>
              <a:rPr lang="en-US" dirty="0"/>
              <a:t>Helping students who need the books just for borrowing.</a:t>
            </a:r>
          </a:p>
          <a:p>
            <a:pPr lvl="0" fontAlgn="base"/>
            <a:r>
              <a:rPr lang="en-US" dirty="0"/>
              <a:t>Everyone is clear about how to get an instant access to the books.</a:t>
            </a:r>
          </a:p>
          <a:p>
            <a:endParaRPr lang="en-US" dirty="0"/>
          </a:p>
        </p:txBody>
      </p:sp>
    </p:spTree>
    <p:extLst>
      <p:ext uri="{BB962C8B-B14F-4D97-AF65-F5344CB8AC3E}">
        <p14:creationId xmlns:p14="http://schemas.microsoft.com/office/powerpoint/2010/main" xmlns="" val="3254941620"/>
      </p:ext>
    </p:extLst>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fontAlgn="base"/>
            <a:r>
              <a:rPr lang="en-IN" b="1" dirty="0"/>
              <a:t>BENEFITS AND ADVANTAGES OF BOOK REPOSITORY SYSTEM</a:t>
            </a:r>
            <a:endParaRPr lang="en-US" dirty="0"/>
          </a:p>
        </p:txBody>
      </p:sp>
      <p:sp>
        <p:nvSpPr>
          <p:cNvPr id="3" name="Content Placeholder 2"/>
          <p:cNvSpPr>
            <a:spLocks noGrp="1"/>
          </p:cNvSpPr>
          <p:nvPr>
            <p:ph idx="1"/>
          </p:nvPr>
        </p:nvSpPr>
        <p:spPr/>
        <p:txBody>
          <a:bodyPr/>
          <a:lstStyle/>
          <a:p>
            <a:pPr lvl="0" fontAlgn="base"/>
            <a:r>
              <a:rPr lang="en-US" dirty="0"/>
              <a:t>Allowing seller to earn some money by selling his/her books.</a:t>
            </a:r>
          </a:p>
          <a:p>
            <a:pPr lvl="0" fontAlgn="base"/>
            <a:r>
              <a:rPr lang="en-US" dirty="0"/>
              <a:t>Adding an option of eBooks helps student in case of emergency needs.</a:t>
            </a:r>
          </a:p>
          <a:p>
            <a:pPr lvl="0" fontAlgn="base"/>
            <a:r>
              <a:rPr lang="en-US" dirty="0"/>
              <a:t>Introduce users to meet identified needs</a:t>
            </a:r>
          </a:p>
          <a:p>
            <a:pPr lvl="0" fontAlgn="base"/>
            <a:r>
              <a:rPr lang="en-US" dirty="0"/>
              <a:t>Displaying instant results in a very short span due to addition of filters.</a:t>
            </a:r>
          </a:p>
          <a:p>
            <a:pPr lvl="0" fontAlgn="base"/>
            <a:r>
              <a:rPr lang="en-US" dirty="0"/>
              <a:t>Securing the system by limiting users to access the database.</a:t>
            </a:r>
          </a:p>
          <a:p>
            <a:endParaRPr lang="en-US" dirty="0"/>
          </a:p>
        </p:txBody>
      </p:sp>
    </p:spTree>
    <p:extLst>
      <p:ext uri="{BB962C8B-B14F-4D97-AF65-F5344CB8AC3E}">
        <p14:creationId xmlns:p14="http://schemas.microsoft.com/office/powerpoint/2010/main" xmlns="" val="181942067"/>
      </p:ext>
    </p:extLst>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7504" y="0"/>
            <a:ext cx="8856984" cy="1847088"/>
          </a:xfrm>
        </p:spPr>
        <p:txBody>
          <a:bodyPr>
            <a:noAutofit/>
          </a:bodyPr>
          <a:lstStyle/>
          <a:p>
            <a:r>
              <a:rPr lang="en-US" sz="6600" dirty="0" smtClean="0">
                <a:latin typeface="Times New Roman" pitchFamily="18" charset="0"/>
                <a:cs typeface="Times New Roman" pitchFamily="18" charset="0"/>
              </a:rPr>
              <a:t>MODULES OF THE PROJECT</a:t>
            </a:r>
            <a:endParaRPr lang="en-IN" sz="6600" dirty="0">
              <a:latin typeface="Times New Roman" pitchFamily="18" charset="0"/>
              <a:cs typeface="Times New Roman" pitchFamily="18" charset="0"/>
            </a:endParaRPr>
          </a:p>
        </p:txBody>
      </p:sp>
      <p:sp>
        <p:nvSpPr>
          <p:cNvPr id="4" name="Content Placeholder 3"/>
          <p:cNvSpPr>
            <a:spLocks noGrp="1"/>
          </p:cNvSpPr>
          <p:nvPr>
            <p:ph idx="1"/>
          </p:nvPr>
        </p:nvSpPr>
        <p:spPr/>
        <p:txBody>
          <a:bodyPr>
            <a:normAutofit fontScale="25000" lnSpcReduction="20000"/>
          </a:bodyPr>
          <a:lstStyle/>
          <a:p>
            <a:r>
              <a:rPr lang="en-IN" sz="9600" b="1" u="sng" dirty="0"/>
              <a:t>0th LEVEL</a:t>
            </a:r>
            <a:endParaRPr lang="en-US" sz="9600" dirty="0"/>
          </a:p>
          <a:p>
            <a:r>
              <a:rPr lang="en-IN" sz="9600" b="1" dirty="0"/>
              <a:t> </a:t>
            </a:r>
            <a:endParaRPr lang="en-US" sz="9600" dirty="0"/>
          </a:p>
          <a:p>
            <a:r>
              <a:rPr lang="en-IN" b="1" dirty="0"/>
              <a:t> </a:t>
            </a:r>
            <a:endParaRPr lang="en-US" dirty="0"/>
          </a:p>
          <a:p>
            <a:r>
              <a:rPr lang="en-IN" dirty="0"/>
              <a:t>Home</a:t>
            </a:r>
            <a:endParaRPr lang="en-US" dirty="0"/>
          </a:p>
          <a:p>
            <a:r>
              <a:rPr lang="en-IN" dirty="0" smtClean="0"/>
              <a:t>     BORROWER</a:t>
            </a:r>
            <a:endParaRPr lang="en-US" dirty="0" smtClean="0"/>
          </a:p>
          <a:p>
            <a:r>
              <a:rPr lang="en-IN" dirty="0" smtClean="0"/>
              <a:t>Login</a:t>
            </a:r>
            <a:endParaRPr lang="en-US" dirty="0" smtClean="0"/>
          </a:p>
          <a:p>
            <a:r>
              <a:rPr lang="en-IN" dirty="0" smtClean="0"/>
              <a:t>BOOK</a:t>
            </a:r>
            <a:endParaRPr lang="en-US" dirty="0" smtClean="0"/>
          </a:p>
          <a:p>
            <a:r>
              <a:rPr lang="en-IN" dirty="0" smtClean="0"/>
              <a:t>REPOSITORY</a:t>
            </a:r>
            <a:endParaRPr lang="en-US" dirty="0" smtClean="0"/>
          </a:p>
          <a:p>
            <a:r>
              <a:rPr lang="en-IN" dirty="0" smtClean="0"/>
              <a:t>SYSTEM</a:t>
            </a:r>
            <a:endParaRPr lang="en-US" dirty="0" smtClean="0"/>
          </a:p>
          <a:p>
            <a:r>
              <a:rPr lang="en-IN" dirty="0" smtClean="0"/>
              <a:t> </a:t>
            </a:r>
            <a:endParaRPr lang="en-US" dirty="0" smtClean="0"/>
          </a:p>
          <a:p>
            <a:r>
              <a:rPr lang="en-IN" dirty="0" smtClean="0"/>
              <a:t>     BUYER</a:t>
            </a:r>
            <a:endParaRPr lang="en-US" dirty="0" smtClean="0"/>
          </a:p>
          <a:p>
            <a:r>
              <a:rPr lang="en-IN" dirty="0" smtClean="0"/>
              <a:t>Sign Up</a:t>
            </a:r>
            <a:endParaRPr lang="en-US" dirty="0" smtClean="0"/>
          </a:p>
          <a:p>
            <a:r>
              <a:rPr lang="en-IN" b="1" dirty="0" smtClean="0"/>
              <a:t> </a:t>
            </a:r>
            <a:r>
              <a:rPr lang="en-US" dirty="0" smtClean="0"/>
              <a:t> </a:t>
            </a:r>
            <a:r>
              <a:rPr lang="en-IN" b="1" dirty="0" smtClean="0"/>
              <a:t> </a:t>
            </a:r>
            <a:endParaRPr lang="en-US" dirty="0" smtClean="0"/>
          </a:p>
          <a:p>
            <a:r>
              <a:rPr lang="en-IN" b="1" dirty="0" smtClean="0"/>
              <a:t> </a:t>
            </a:r>
            <a:endParaRPr lang="en-US" dirty="0" smtClean="0"/>
          </a:p>
          <a:p>
            <a:r>
              <a:rPr lang="en-IN" b="1" dirty="0" smtClean="0"/>
              <a:t> </a:t>
            </a:r>
            <a:endParaRPr lang="en-US" dirty="0" smtClean="0"/>
          </a:p>
          <a:p>
            <a:r>
              <a:rPr lang="en-IN" b="1" dirty="0" smtClean="0"/>
              <a:t> </a:t>
            </a:r>
            <a:endParaRPr lang="en-US" dirty="0" smtClean="0"/>
          </a:p>
          <a:p>
            <a:r>
              <a:rPr lang="en-IN" b="1" dirty="0" smtClean="0"/>
              <a:t> </a:t>
            </a:r>
            <a:endParaRPr lang="en-US" dirty="0" smtClean="0"/>
          </a:p>
          <a:p>
            <a:r>
              <a:rPr lang="en-IN" b="1" dirty="0" smtClean="0"/>
              <a:t> </a:t>
            </a:r>
            <a:endParaRPr lang="en-US" dirty="0" smtClean="0"/>
          </a:p>
          <a:p>
            <a:r>
              <a:rPr lang="en-IN" b="1" dirty="0" smtClean="0"/>
              <a:t> </a:t>
            </a:r>
            <a:endParaRPr lang="en-US" dirty="0" smtClean="0"/>
          </a:p>
          <a:p>
            <a:r>
              <a:rPr lang="en-IN" b="1" dirty="0" smtClean="0"/>
              <a:t> </a:t>
            </a:r>
            <a:endParaRPr lang="en-US" dirty="0" smtClean="0"/>
          </a:p>
          <a:p>
            <a:r>
              <a:rPr lang="en-IN" b="1" dirty="0" smtClean="0"/>
              <a:t> </a:t>
            </a:r>
            <a:endParaRPr lang="en-US" dirty="0" smtClean="0"/>
          </a:p>
          <a:p>
            <a:r>
              <a:rPr lang="en-US" dirty="0" smtClean="0"/>
              <a:t/>
            </a:r>
            <a:br>
              <a:rPr lang="en-US" dirty="0" smtClean="0"/>
            </a:br>
            <a:endParaRPr lang="en-US" dirty="0" smtClean="0"/>
          </a:p>
          <a:p>
            <a:r>
              <a:rPr lang="en-IN" dirty="0" smtClean="0"/>
              <a:t>Contact Us</a:t>
            </a:r>
            <a:endParaRPr lang="en-US" dirty="0" smtClean="0"/>
          </a:p>
          <a:p>
            <a:r>
              <a:rPr lang="en-IN" b="1" dirty="0" smtClean="0"/>
              <a:t>	</a:t>
            </a:r>
            <a:r>
              <a:rPr lang="en-US" dirty="0" smtClean="0"/>
              <a:t> </a:t>
            </a:r>
            <a:r>
              <a:rPr lang="en-IN" b="1" dirty="0" smtClean="0"/>
              <a:t> </a:t>
            </a:r>
            <a:endParaRPr lang="en-US" dirty="0" smtClean="0"/>
          </a:p>
          <a:p>
            <a:r>
              <a:rPr lang="en-IN" dirty="0" smtClean="0"/>
              <a:t>     OWNER	</a:t>
            </a:r>
            <a:endParaRPr lang="en-US" dirty="0" smtClean="0"/>
          </a:p>
          <a:p>
            <a:r>
              <a:rPr lang="en-IN" dirty="0" smtClean="0"/>
              <a:t>        USER</a:t>
            </a:r>
            <a:endParaRPr lang="en-US" dirty="0" smtClean="0"/>
          </a:p>
          <a:p>
            <a:r>
              <a:rPr lang="en-IN" dirty="0" smtClean="0"/>
              <a:t>About Us</a:t>
            </a:r>
            <a:endParaRPr lang="en-US" dirty="0" smtClean="0"/>
          </a:p>
          <a:p>
            <a:r>
              <a:rPr lang="en-IN" b="1" dirty="0" smtClean="0"/>
              <a:t> </a:t>
            </a:r>
            <a:r>
              <a:rPr lang="en-US" dirty="0" smtClean="0"/>
              <a:t> </a:t>
            </a:r>
            <a:r>
              <a:rPr lang="en-IN" b="1" dirty="0" smtClean="0"/>
              <a:t> </a:t>
            </a:r>
            <a:endParaRPr lang="en-US" dirty="0" smtClean="0"/>
          </a:p>
          <a:p>
            <a:r>
              <a:rPr lang="en-IN" b="1" dirty="0"/>
              <a:t> </a:t>
            </a:r>
            <a:endParaRPr lang="en-US" dirty="0"/>
          </a:p>
          <a:p>
            <a:r>
              <a:rPr lang="en-IN" b="1" dirty="0"/>
              <a:t> </a:t>
            </a:r>
            <a:endParaRPr lang="en-US" dirty="0"/>
          </a:p>
          <a:p>
            <a:r>
              <a:rPr lang="en-IN" b="1" dirty="0"/>
              <a:t> </a:t>
            </a:r>
            <a:endParaRPr lang="en-US" dirty="0"/>
          </a:p>
          <a:p>
            <a:r>
              <a:rPr lang="en-IN" b="1" dirty="0"/>
              <a:t> </a:t>
            </a:r>
            <a:endParaRPr lang="en-US" dirty="0"/>
          </a:p>
          <a:p>
            <a:r>
              <a:rPr lang="en-IN" b="1" dirty="0"/>
              <a:t> </a:t>
            </a:r>
            <a:endParaRPr lang="en-US" dirty="0"/>
          </a:p>
          <a:p>
            <a:r>
              <a:rPr lang="en-US" dirty="0" smtClean="0"/>
              <a:t> level</a:t>
            </a:r>
            <a:endParaRPr lang="en-US" dirty="0"/>
          </a:p>
        </p:txBody>
      </p:sp>
      <p:sp>
        <p:nvSpPr>
          <p:cNvPr id="5" name="Rectangle 4"/>
          <p:cNvSpPr>
            <a:spLocks noChangeArrowheads="1"/>
          </p:cNvSpPr>
          <p:nvPr/>
        </p:nvSpPr>
        <p:spPr bwMode="auto">
          <a:xfrm>
            <a:off x="4758055" y="2363470"/>
            <a:ext cx="1009650" cy="369570"/>
          </a:xfrm>
          <a:prstGeom prst="rect">
            <a:avLst/>
          </a:prstGeom>
          <a:gradFill rotWithShape="0">
            <a:gsLst>
              <a:gs pos="0">
                <a:srgbClr val="FFFFFF"/>
              </a:gs>
              <a:gs pos="100000">
                <a:srgbClr val="E5B8B7"/>
              </a:gs>
            </a:gsLst>
            <a:lin ang="5400000" scaled="1"/>
          </a:gradFill>
          <a:ln w="12700">
            <a:solidFill>
              <a:srgbClr val="D99594"/>
            </a:solidFill>
            <a:miter lim="800000"/>
            <a:headEnd/>
            <a:tailEnd/>
          </a:ln>
          <a:effectLst>
            <a:outerShdw dist="28398" dir="3806097" algn="ctr" rotWithShape="0">
              <a:srgbClr val="622423">
                <a:alpha val="50000"/>
              </a:srgbClr>
            </a:outerShdw>
          </a:effectLst>
        </p:spPr>
        <p:txBody>
          <a:bodyPr rot="0" vert="horz" wrap="square" lIns="91440" tIns="45720" rIns="91440" bIns="45720" anchor="t" anchorCtr="0" upright="1">
            <a:noAutofit/>
          </a:bodyPr>
          <a:lstStyle/>
          <a:p>
            <a:pPr marL="0" marR="0">
              <a:lnSpc>
                <a:spcPct val="115000"/>
              </a:lnSpc>
              <a:spcBef>
                <a:spcPts val="0"/>
              </a:spcBef>
              <a:spcAft>
                <a:spcPts val="1000"/>
              </a:spcAft>
            </a:pPr>
            <a:r>
              <a:rPr lang="en-IN" sz="1100">
                <a:effectLst/>
                <a:latin typeface="Calibri"/>
                <a:ea typeface="Times New Roman"/>
                <a:cs typeface="Times New Roman"/>
              </a:rPr>
              <a:t>Home</a:t>
            </a:r>
            <a:endParaRPr lang="en-US" sz="1100">
              <a:effectLst/>
              <a:latin typeface="Calibri"/>
              <a:ea typeface="Times New Roman"/>
              <a:cs typeface="Times New Roman"/>
            </a:endParaRPr>
          </a:p>
        </p:txBody>
      </p:sp>
      <p:sp>
        <p:nvSpPr>
          <p:cNvPr id="6" name="Rectangle 5"/>
          <p:cNvSpPr>
            <a:spLocks noChangeArrowheads="1"/>
          </p:cNvSpPr>
          <p:nvPr/>
        </p:nvSpPr>
        <p:spPr bwMode="auto">
          <a:xfrm>
            <a:off x="386080" y="2363470"/>
            <a:ext cx="1276350" cy="449580"/>
          </a:xfrm>
          <a:prstGeom prst="rect">
            <a:avLst/>
          </a:prstGeom>
          <a:gradFill rotWithShape="0">
            <a:gsLst>
              <a:gs pos="0">
                <a:srgbClr val="FFFFFF"/>
              </a:gs>
              <a:gs pos="100000">
                <a:srgbClr val="E5B8B7"/>
              </a:gs>
            </a:gsLst>
            <a:lin ang="5400000" scaled="1"/>
          </a:gradFill>
          <a:ln w="12700">
            <a:solidFill>
              <a:srgbClr val="D99594"/>
            </a:solidFill>
            <a:miter lim="800000"/>
            <a:headEnd/>
            <a:tailEnd/>
          </a:ln>
          <a:effectLst>
            <a:outerShdw dist="28398" dir="3806097" algn="ctr" rotWithShape="0">
              <a:srgbClr val="622423">
                <a:alpha val="50000"/>
              </a:srgbClr>
            </a:outerShdw>
          </a:effectLst>
        </p:spPr>
        <p:txBody>
          <a:bodyPr rot="0" vert="horz" wrap="square" lIns="91440" tIns="45720" rIns="91440" bIns="45720" anchor="t" anchorCtr="0" upright="1">
            <a:noAutofit/>
          </a:bodyPr>
          <a:lstStyle/>
          <a:p>
            <a:pPr marL="0" marR="0">
              <a:lnSpc>
                <a:spcPct val="300000"/>
              </a:lnSpc>
              <a:spcBef>
                <a:spcPts val="0"/>
              </a:spcBef>
              <a:spcAft>
                <a:spcPts val="1000"/>
              </a:spcAft>
            </a:pPr>
            <a:r>
              <a:rPr lang="en-IN" sz="1100">
                <a:effectLst/>
                <a:latin typeface="Calibri"/>
                <a:ea typeface="Times New Roman"/>
                <a:cs typeface="Times New Roman"/>
              </a:rPr>
              <a:t>     BORROWER</a:t>
            </a:r>
            <a:endParaRPr lang="en-US" sz="1100">
              <a:effectLst/>
              <a:latin typeface="Calibri"/>
              <a:ea typeface="Times New Roman"/>
              <a:cs typeface="Times New Roman"/>
            </a:endParaRPr>
          </a:p>
        </p:txBody>
      </p:sp>
      <p:cxnSp>
        <p:nvCxnSpPr>
          <p:cNvPr id="7" name="Straight Arrow Connector 6"/>
          <p:cNvCxnSpPr>
            <a:cxnSpLocks noChangeShapeType="1"/>
          </p:cNvCxnSpPr>
          <p:nvPr/>
        </p:nvCxnSpPr>
        <p:spPr bwMode="auto">
          <a:xfrm flipV="1">
            <a:off x="3481705" y="2527300"/>
            <a:ext cx="1276350" cy="63817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8" name="Straight Arrow Connector 7"/>
          <p:cNvCxnSpPr>
            <a:cxnSpLocks noChangeShapeType="1"/>
          </p:cNvCxnSpPr>
          <p:nvPr/>
        </p:nvCxnSpPr>
        <p:spPr bwMode="auto">
          <a:xfrm flipH="1">
            <a:off x="3624580" y="2641600"/>
            <a:ext cx="1133475" cy="58102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9" name="Straight Arrow Connector 8"/>
          <p:cNvCxnSpPr>
            <a:cxnSpLocks noChangeShapeType="1"/>
          </p:cNvCxnSpPr>
          <p:nvPr/>
        </p:nvCxnSpPr>
        <p:spPr bwMode="auto">
          <a:xfrm>
            <a:off x="1662430" y="2717800"/>
            <a:ext cx="971550" cy="58102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10" name="Straight Arrow Connector 9"/>
          <p:cNvCxnSpPr>
            <a:cxnSpLocks noChangeShapeType="1"/>
          </p:cNvCxnSpPr>
          <p:nvPr/>
        </p:nvCxnSpPr>
        <p:spPr bwMode="auto">
          <a:xfrm flipH="1" flipV="1">
            <a:off x="1462405" y="2813050"/>
            <a:ext cx="1000125" cy="61722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sp>
        <p:nvSpPr>
          <p:cNvPr id="11" name="Rectangle 10"/>
          <p:cNvSpPr>
            <a:spLocks noChangeArrowheads="1"/>
          </p:cNvSpPr>
          <p:nvPr/>
        </p:nvSpPr>
        <p:spPr bwMode="auto">
          <a:xfrm>
            <a:off x="4758055" y="3022600"/>
            <a:ext cx="1009650" cy="333375"/>
          </a:xfrm>
          <a:prstGeom prst="rect">
            <a:avLst/>
          </a:prstGeom>
          <a:gradFill rotWithShape="0">
            <a:gsLst>
              <a:gs pos="0">
                <a:srgbClr val="FFFFFF"/>
              </a:gs>
              <a:gs pos="100000">
                <a:srgbClr val="E5B8B7"/>
              </a:gs>
            </a:gsLst>
            <a:lin ang="5400000" scaled="1"/>
          </a:gradFill>
          <a:ln w="12700">
            <a:solidFill>
              <a:srgbClr val="D99594"/>
            </a:solidFill>
            <a:miter lim="800000"/>
            <a:headEnd/>
            <a:tailEnd/>
          </a:ln>
          <a:effectLst>
            <a:outerShdw dist="28398" dir="3806097" algn="ctr" rotWithShape="0">
              <a:srgbClr val="622423">
                <a:alpha val="50000"/>
              </a:srgbClr>
            </a:outerShdw>
          </a:effectLst>
        </p:spPr>
        <p:txBody>
          <a:bodyPr rot="0" vert="horz" wrap="square" lIns="91440" tIns="45720" rIns="91440" bIns="45720" anchor="t" anchorCtr="0" upright="1">
            <a:noAutofit/>
          </a:bodyPr>
          <a:lstStyle/>
          <a:p>
            <a:pPr marL="0" marR="0">
              <a:lnSpc>
                <a:spcPct val="115000"/>
              </a:lnSpc>
              <a:spcBef>
                <a:spcPts val="0"/>
              </a:spcBef>
              <a:spcAft>
                <a:spcPts val="1000"/>
              </a:spcAft>
            </a:pPr>
            <a:r>
              <a:rPr lang="en-IN" sz="1100">
                <a:effectLst/>
                <a:latin typeface="Calibri"/>
                <a:ea typeface="Times New Roman"/>
                <a:cs typeface="Times New Roman"/>
              </a:rPr>
              <a:t>Login</a:t>
            </a:r>
            <a:endParaRPr lang="en-US" sz="1100">
              <a:effectLst/>
              <a:latin typeface="Calibri"/>
              <a:ea typeface="Times New Roman"/>
              <a:cs typeface="Times New Roman"/>
            </a:endParaRPr>
          </a:p>
        </p:txBody>
      </p:sp>
      <p:cxnSp>
        <p:nvCxnSpPr>
          <p:cNvPr id="12" name="Straight Arrow Connector 11"/>
          <p:cNvCxnSpPr>
            <a:cxnSpLocks noChangeShapeType="1"/>
          </p:cNvCxnSpPr>
          <p:nvPr/>
        </p:nvCxnSpPr>
        <p:spPr bwMode="auto">
          <a:xfrm flipH="1">
            <a:off x="3986530" y="3222625"/>
            <a:ext cx="771525" cy="13335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13" name="Straight Arrow Connector 12"/>
          <p:cNvCxnSpPr>
            <a:cxnSpLocks noChangeShapeType="1"/>
          </p:cNvCxnSpPr>
          <p:nvPr/>
        </p:nvCxnSpPr>
        <p:spPr bwMode="auto">
          <a:xfrm flipV="1">
            <a:off x="3891280" y="3089910"/>
            <a:ext cx="866775" cy="20891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sp>
        <p:nvSpPr>
          <p:cNvPr id="14" name="Oval 13"/>
          <p:cNvSpPr>
            <a:spLocks noChangeArrowheads="1"/>
          </p:cNvSpPr>
          <p:nvPr/>
        </p:nvSpPr>
        <p:spPr bwMode="auto">
          <a:xfrm>
            <a:off x="2310130" y="3165475"/>
            <a:ext cx="1933575" cy="1200150"/>
          </a:xfrm>
          <a:prstGeom prst="ellipse">
            <a:avLst/>
          </a:prstGeom>
          <a:gradFill rotWithShape="0">
            <a:gsLst>
              <a:gs pos="0">
                <a:srgbClr val="B2A1C7"/>
              </a:gs>
              <a:gs pos="50000">
                <a:srgbClr val="E5DFEC"/>
              </a:gs>
              <a:gs pos="100000">
                <a:srgbClr val="B2A1C7"/>
              </a:gs>
            </a:gsLst>
            <a:lin ang="18900000" scaled="1"/>
          </a:gradFill>
          <a:ln w="12700">
            <a:solidFill>
              <a:srgbClr val="B2A1C7"/>
            </a:solidFill>
            <a:round/>
            <a:headEnd/>
            <a:tailEnd/>
          </a:ln>
          <a:effectLst>
            <a:outerShdw dist="28398" dir="3806097" algn="ctr" rotWithShape="0">
              <a:srgbClr val="3F3151">
                <a:alpha val="50000"/>
              </a:srgbClr>
            </a:outerShdw>
          </a:effectLst>
        </p:spPr>
        <p:txBody>
          <a:bodyPr rot="0" vert="horz" wrap="square" lIns="91440" tIns="45720" rIns="91440" bIns="45720" anchor="t" anchorCtr="0" upright="1">
            <a:noAutofit/>
          </a:bodyPr>
          <a:lstStyle/>
          <a:p>
            <a:pPr marL="0" marR="0" algn="ctr">
              <a:lnSpc>
                <a:spcPct val="115000"/>
              </a:lnSpc>
              <a:spcBef>
                <a:spcPts val="0"/>
              </a:spcBef>
              <a:spcAft>
                <a:spcPts val="0"/>
              </a:spcAft>
            </a:pPr>
            <a:r>
              <a:rPr lang="en-IN" sz="1100">
                <a:effectLst/>
                <a:latin typeface="Calibri"/>
                <a:ea typeface="Times New Roman"/>
                <a:cs typeface="Times New Roman"/>
              </a:rPr>
              <a:t>BOOK</a:t>
            </a:r>
            <a:endParaRPr lang="en-US" sz="1100">
              <a:effectLst/>
              <a:latin typeface="Calibri"/>
              <a:ea typeface="Times New Roman"/>
              <a:cs typeface="Times New Roman"/>
            </a:endParaRPr>
          </a:p>
          <a:p>
            <a:pPr marL="0" marR="0" algn="ctr">
              <a:lnSpc>
                <a:spcPct val="115000"/>
              </a:lnSpc>
              <a:spcBef>
                <a:spcPts val="0"/>
              </a:spcBef>
              <a:spcAft>
                <a:spcPts val="0"/>
              </a:spcAft>
            </a:pPr>
            <a:r>
              <a:rPr lang="en-IN" sz="1100">
                <a:effectLst/>
                <a:latin typeface="Calibri"/>
                <a:ea typeface="Times New Roman"/>
                <a:cs typeface="Times New Roman"/>
              </a:rPr>
              <a:t>REPOSITORY</a:t>
            </a:r>
            <a:endParaRPr lang="en-US" sz="1100">
              <a:effectLst/>
              <a:latin typeface="Calibri"/>
              <a:ea typeface="Times New Roman"/>
              <a:cs typeface="Times New Roman"/>
            </a:endParaRPr>
          </a:p>
          <a:p>
            <a:pPr marL="0" marR="0" algn="ctr">
              <a:lnSpc>
                <a:spcPct val="115000"/>
              </a:lnSpc>
              <a:spcBef>
                <a:spcPts val="0"/>
              </a:spcBef>
              <a:spcAft>
                <a:spcPts val="0"/>
              </a:spcAft>
            </a:pPr>
            <a:r>
              <a:rPr lang="en-IN" sz="1100">
                <a:effectLst/>
                <a:latin typeface="Calibri"/>
                <a:ea typeface="Times New Roman"/>
                <a:cs typeface="Times New Roman"/>
              </a:rPr>
              <a:t>SYSTEM</a:t>
            </a:r>
            <a:endParaRPr lang="en-US" sz="1100">
              <a:effectLst/>
              <a:latin typeface="Calibri"/>
              <a:ea typeface="Times New Roman"/>
              <a:cs typeface="Times New Roman"/>
            </a:endParaRPr>
          </a:p>
          <a:p>
            <a:pPr marL="0" marR="0">
              <a:lnSpc>
                <a:spcPct val="115000"/>
              </a:lnSpc>
              <a:spcBef>
                <a:spcPts val="0"/>
              </a:spcBef>
              <a:spcAft>
                <a:spcPts val="0"/>
              </a:spcAft>
            </a:pPr>
            <a:r>
              <a:rPr lang="en-IN" sz="1100">
                <a:effectLst/>
                <a:latin typeface="Calibri"/>
                <a:ea typeface="Times New Roman"/>
                <a:cs typeface="Times New Roman"/>
              </a:rPr>
              <a:t> </a:t>
            </a:r>
            <a:endParaRPr lang="en-US" sz="1100">
              <a:effectLst/>
              <a:latin typeface="Calibri"/>
              <a:ea typeface="Times New Roman"/>
              <a:cs typeface="Times New Roman"/>
            </a:endParaRPr>
          </a:p>
        </p:txBody>
      </p:sp>
      <p:sp>
        <p:nvSpPr>
          <p:cNvPr id="15" name="Rectangle 14"/>
          <p:cNvSpPr>
            <a:spLocks noChangeArrowheads="1"/>
          </p:cNvSpPr>
          <p:nvPr/>
        </p:nvSpPr>
        <p:spPr bwMode="auto">
          <a:xfrm>
            <a:off x="338455" y="3581400"/>
            <a:ext cx="1276350" cy="449580"/>
          </a:xfrm>
          <a:prstGeom prst="rect">
            <a:avLst/>
          </a:prstGeom>
          <a:gradFill rotWithShape="0">
            <a:gsLst>
              <a:gs pos="0">
                <a:srgbClr val="FFFFFF"/>
              </a:gs>
              <a:gs pos="100000">
                <a:srgbClr val="E5B8B7"/>
              </a:gs>
            </a:gsLst>
            <a:lin ang="5400000" scaled="1"/>
          </a:gradFill>
          <a:ln w="12700">
            <a:solidFill>
              <a:srgbClr val="D99594"/>
            </a:solidFill>
            <a:miter lim="800000"/>
            <a:headEnd/>
            <a:tailEnd/>
          </a:ln>
          <a:effectLst>
            <a:outerShdw dist="28398" dir="3806097" algn="ctr" rotWithShape="0">
              <a:srgbClr val="622423">
                <a:alpha val="50000"/>
              </a:srgbClr>
            </a:outerShdw>
          </a:effectLst>
        </p:spPr>
        <p:txBody>
          <a:bodyPr rot="0" vert="horz" wrap="square" lIns="91440" tIns="45720" rIns="91440" bIns="45720" anchor="t" anchorCtr="0" upright="1">
            <a:noAutofit/>
          </a:bodyPr>
          <a:lstStyle/>
          <a:p>
            <a:pPr marL="0" marR="0">
              <a:lnSpc>
                <a:spcPct val="300000"/>
              </a:lnSpc>
              <a:spcBef>
                <a:spcPts val="0"/>
              </a:spcBef>
              <a:spcAft>
                <a:spcPts val="1000"/>
              </a:spcAft>
            </a:pPr>
            <a:r>
              <a:rPr lang="en-IN" sz="1100">
                <a:effectLst/>
                <a:latin typeface="Calibri"/>
                <a:ea typeface="Times New Roman"/>
                <a:cs typeface="Times New Roman"/>
              </a:rPr>
              <a:t>     BUYER</a:t>
            </a:r>
            <a:endParaRPr lang="en-US" sz="1100">
              <a:effectLst/>
              <a:latin typeface="Calibri"/>
              <a:ea typeface="Times New Roman"/>
              <a:cs typeface="Times New Roman"/>
            </a:endParaRPr>
          </a:p>
        </p:txBody>
      </p:sp>
      <p:cxnSp>
        <p:nvCxnSpPr>
          <p:cNvPr id="16" name="Straight Arrow Connector 15"/>
          <p:cNvCxnSpPr>
            <a:cxnSpLocks noChangeShapeType="1"/>
          </p:cNvCxnSpPr>
          <p:nvPr/>
        </p:nvCxnSpPr>
        <p:spPr bwMode="auto">
          <a:xfrm>
            <a:off x="4243705" y="3757295"/>
            <a:ext cx="600075" cy="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sp>
        <p:nvSpPr>
          <p:cNvPr id="17" name="Rectangle 16"/>
          <p:cNvSpPr>
            <a:spLocks noChangeArrowheads="1"/>
          </p:cNvSpPr>
          <p:nvPr/>
        </p:nvSpPr>
        <p:spPr bwMode="auto">
          <a:xfrm>
            <a:off x="4843780" y="3689985"/>
            <a:ext cx="1009650" cy="333375"/>
          </a:xfrm>
          <a:prstGeom prst="rect">
            <a:avLst/>
          </a:prstGeom>
          <a:gradFill rotWithShape="0">
            <a:gsLst>
              <a:gs pos="0">
                <a:srgbClr val="FFFFFF"/>
              </a:gs>
              <a:gs pos="100000">
                <a:srgbClr val="E5B8B7"/>
              </a:gs>
            </a:gsLst>
            <a:lin ang="5400000" scaled="1"/>
          </a:gradFill>
          <a:ln w="12700">
            <a:solidFill>
              <a:srgbClr val="D99594"/>
            </a:solidFill>
            <a:miter lim="800000"/>
            <a:headEnd/>
            <a:tailEnd/>
          </a:ln>
          <a:effectLst>
            <a:outerShdw dist="28398" dir="3806097" algn="ctr" rotWithShape="0">
              <a:srgbClr val="622423">
                <a:alpha val="50000"/>
              </a:srgbClr>
            </a:outerShdw>
          </a:effectLst>
        </p:spPr>
        <p:txBody>
          <a:bodyPr rot="0" vert="horz" wrap="square" lIns="91440" tIns="45720" rIns="91440" bIns="45720" anchor="t" anchorCtr="0" upright="1">
            <a:noAutofit/>
          </a:bodyPr>
          <a:lstStyle/>
          <a:p>
            <a:pPr marL="0" marR="0">
              <a:lnSpc>
                <a:spcPct val="115000"/>
              </a:lnSpc>
              <a:spcBef>
                <a:spcPts val="0"/>
              </a:spcBef>
              <a:spcAft>
                <a:spcPts val="1000"/>
              </a:spcAft>
            </a:pPr>
            <a:r>
              <a:rPr lang="en-IN" sz="1100">
                <a:effectLst/>
                <a:latin typeface="Calibri"/>
                <a:ea typeface="Times New Roman"/>
                <a:cs typeface="Times New Roman"/>
              </a:rPr>
              <a:t>Sign Up</a:t>
            </a:r>
            <a:endParaRPr lang="en-US" sz="1100">
              <a:effectLst/>
              <a:latin typeface="Calibri"/>
              <a:ea typeface="Times New Roman"/>
              <a:cs typeface="Times New Roman"/>
            </a:endParaRPr>
          </a:p>
        </p:txBody>
      </p:sp>
      <p:cxnSp>
        <p:nvCxnSpPr>
          <p:cNvPr id="18" name="Straight Arrow Connector 17"/>
          <p:cNvCxnSpPr>
            <a:cxnSpLocks noChangeShapeType="1"/>
          </p:cNvCxnSpPr>
          <p:nvPr/>
        </p:nvCxnSpPr>
        <p:spPr bwMode="auto">
          <a:xfrm>
            <a:off x="1614805" y="3689985"/>
            <a:ext cx="704850" cy="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19" name="Straight Arrow Connector 18"/>
          <p:cNvCxnSpPr>
            <a:cxnSpLocks noChangeShapeType="1"/>
          </p:cNvCxnSpPr>
          <p:nvPr/>
        </p:nvCxnSpPr>
        <p:spPr bwMode="auto">
          <a:xfrm flipH="1">
            <a:off x="1567180" y="3841750"/>
            <a:ext cx="742950" cy="6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20" name="Straight Arrow Connector 19"/>
          <p:cNvCxnSpPr>
            <a:cxnSpLocks noChangeShapeType="1"/>
          </p:cNvCxnSpPr>
          <p:nvPr/>
        </p:nvCxnSpPr>
        <p:spPr bwMode="auto">
          <a:xfrm flipH="1" flipV="1">
            <a:off x="5186680" y="3842385"/>
            <a:ext cx="304800" cy="18859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21" name="Straight Arrow Connector 20"/>
          <p:cNvCxnSpPr>
            <a:cxnSpLocks noChangeShapeType="1"/>
          </p:cNvCxnSpPr>
          <p:nvPr/>
        </p:nvCxnSpPr>
        <p:spPr bwMode="auto">
          <a:xfrm>
            <a:off x="5243830" y="3689985"/>
            <a:ext cx="247650" cy="15240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22" name="Straight Arrow Connector 21"/>
          <p:cNvCxnSpPr>
            <a:cxnSpLocks noChangeShapeType="1"/>
          </p:cNvCxnSpPr>
          <p:nvPr/>
        </p:nvCxnSpPr>
        <p:spPr bwMode="auto">
          <a:xfrm flipH="1">
            <a:off x="4243705" y="3917315"/>
            <a:ext cx="600075" cy="63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23" name="Straight Arrow Connector 22"/>
          <p:cNvCxnSpPr>
            <a:cxnSpLocks noChangeShapeType="1"/>
          </p:cNvCxnSpPr>
          <p:nvPr/>
        </p:nvCxnSpPr>
        <p:spPr bwMode="auto">
          <a:xfrm flipH="1" flipV="1">
            <a:off x="3986530" y="4146550"/>
            <a:ext cx="857250" cy="40957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24" name="Straight Arrow Connector 23"/>
          <p:cNvCxnSpPr>
            <a:cxnSpLocks noChangeShapeType="1"/>
          </p:cNvCxnSpPr>
          <p:nvPr/>
        </p:nvCxnSpPr>
        <p:spPr bwMode="auto">
          <a:xfrm>
            <a:off x="4072255" y="4108450"/>
            <a:ext cx="771525" cy="33337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25" name="Straight Arrow Connector 24"/>
          <p:cNvCxnSpPr>
            <a:cxnSpLocks noChangeShapeType="1"/>
          </p:cNvCxnSpPr>
          <p:nvPr/>
        </p:nvCxnSpPr>
        <p:spPr bwMode="auto">
          <a:xfrm flipV="1">
            <a:off x="1833880" y="4194175"/>
            <a:ext cx="800100" cy="87630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26" name="Straight Arrow Connector 25"/>
          <p:cNvCxnSpPr>
            <a:cxnSpLocks noChangeShapeType="1"/>
          </p:cNvCxnSpPr>
          <p:nvPr/>
        </p:nvCxnSpPr>
        <p:spPr bwMode="auto">
          <a:xfrm flipH="1">
            <a:off x="1833880" y="4108450"/>
            <a:ext cx="628650" cy="66675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27" name="Straight Arrow Connector 26"/>
          <p:cNvCxnSpPr>
            <a:cxnSpLocks noChangeShapeType="1"/>
          </p:cNvCxnSpPr>
          <p:nvPr/>
        </p:nvCxnSpPr>
        <p:spPr bwMode="auto">
          <a:xfrm flipH="1">
            <a:off x="2005330" y="4342130"/>
            <a:ext cx="952500" cy="126682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28" name="Straight Arrow Connector 27"/>
          <p:cNvCxnSpPr>
            <a:cxnSpLocks noChangeShapeType="1"/>
          </p:cNvCxnSpPr>
          <p:nvPr/>
        </p:nvCxnSpPr>
        <p:spPr bwMode="auto">
          <a:xfrm flipV="1">
            <a:off x="2252980" y="4365625"/>
            <a:ext cx="876300" cy="121920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29" name="Straight Arrow Connector 28"/>
          <p:cNvCxnSpPr>
            <a:cxnSpLocks noChangeShapeType="1"/>
          </p:cNvCxnSpPr>
          <p:nvPr/>
        </p:nvCxnSpPr>
        <p:spPr bwMode="auto">
          <a:xfrm>
            <a:off x="3786505" y="4289425"/>
            <a:ext cx="1171575" cy="781050"/>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cxnSp>
        <p:nvCxnSpPr>
          <p:cNvPr id="30" name="Straight Arrow Connector 29"/>
          <p:cNvCxnSpPr>
            <a:cxnSpLocks noChangeShapeType="1"/>
          </p:cNvCxnSpPr>
          <p:nvPr/>
        </p:nvCxnSpPr>
        <p:spPr bwMode="auto">
          <a:xfrm flipH="1" flipV="1">
            <a:off x="3624580" y="4289425"/>
            <a:ext cx="1333500" cy="923925"/>
          </a:xfrm>
          <a:prstGeom prst="straightConnector1">
            <a:avLst/>
          </a:prstGeom>
          <a:noFill/>
          <a:ln w="9525">
            <a:solidFill>
              <a:srgbClr val="000000"/>
            </a:solidFill>
            <a:round/>
            <a:headEnd/>
            <a:tailEnd type="triangle" w="med" len="med"/>
          </a:ln>
          <a:extLst>
            <a:ext uri="{909E8E84-426E-40DD-AFC4-6F175D3DCCD1}">
              <a14:hiddenFill xmlns:a14="http://schemas.microsoft.com/office/drawing/2010/main" xmlns="">
                <a:noFill/>
              </a14:hiddenFill>
            </a:ext>
          </a:extLst>
        </p:spPr>
      </p:cxnSp>
      <p:sp>
        <p:nvSpPr>
          <p:cNvPr id="31" name="Rectangle 30"/>
          <p:cNvSpPr>
            <a:spLocks noChangeArrowheads="1"/>
          </p:cNvSpPr>
          <p:nvPr/>
        </p:nvSpPr>
        <p:spPr bwMode="auto">
          <a:xfrm>
            <a:off x="4843780" y="4365625"/>
            <a:ext cx="1009650" cy="342900"/>
          </a:xfrm>
          <a:prstGeom prst="rect">
            <a:avLst/>
          </a:prstGeom>
          <a:gradFill rotWithShape="0">
            <a:gsLst>
              <a:gs pos="0">
                <a:srgbClr val="FFFFFF"/>
              </a:gs>
              <a:gs pos="100000">
                <a:srgbClr val="E5B8B7"/>
              </a:gs>
            </a:gsLst>
            <a:lin ang="5400000" scaled="1"/>
          </a:gradFill>
          <a:ln w="12700">
            <a:solidFill>
              <a:srgbClr val="D99594"/>
            </a:solidFill>
            <a:miter lim="800000"/>
            <a:headEnd/>
            <a:tailEnd/>
          </a:ln>
          <a:effectLst>
            <a:outerShdw dist="28398" dir="3806097" algn="ctr" rotWithShape="0">
              <a:srgbClr val="622423">
                <a:alpha val="50000"/>
              </a:srgbClr>
            </a:outerShdw>
          </a:effectLst>
        </p:spPr>
        <p:txBody>
          <a:bodyPr rot="0" vert="horz" wrap="square" lIns="91440" tIns="45720" rIns="91440" bIns="45720" anchor="t" anchorCtr="0" upright="1">
            <a:noAutofit/>
          </a:bodyPr>
          <a:lstStyle/>
          <a:p>
            <a:pPr marL="0" marR="0">
              <a:lnSpc>
                <a:spcPct val="115000"/>
              </a:lnSpc>
              <a:spcBef>
                <a:spcPts val="0"/>
              </a:spcBef>
              <a:spcAft>
                <a:spcPts val="1000"/>
              </a:spcAft>
            </a:pPr>
            <a:r>
              <a:rPr lang="en-IN" sz="1100">
                <a:effectLst/>
                <a:latin typeface="Calibri"/>
                <a:ea typeface="Times New Roman"/>
                <a:cs typeface="Times New Roman"/>
              </a:rPr>
              <a:t>Contact Us</a:t>
            </a:r>
            <a:endParaRPr lang="en-US" sz="1100">
              <a:effectLst/>
              <a:latin typeface="Calibri"/>
              <a:ea typeface="Times New Roman"/>
              <a:cs typeface="Times New Roman"/>
            </a:endParaRPr>
          </a:p>
        </p:txBody>
      </p:sp>
      <p:sp>
        <p:nvSpPr>
          <p:cNvPr id="32" name="Rectangle 31"/>
          <p:cNvSpPr>
            <a:spLocks noChangeArrowheads="1"/>
          </p:cNvSpPr>
          <p:nvPr/>
        </p:nvSpPr>
        <p:spPr bwMode="auto">
          <a:xfrm>
            <a:off x="557530" y="4775200"/>
            <a:ext cx="1276350" cy="449580"/>
          </a:xfrm>
          <a:prstGeom prst="rect">
            <a:avLst/>
          </a:prstGeom>
          <a:gradFill rotWithShape="0">
            <a:gsLst>
              <a:gs pos="0">
                <a:srgbClr val="FFFFFF"/>
              </a:gs>
              <a:gs pos="100000">
                <a:srgbClr val="E5B8B7"/>
              </a:gs>
            </a:gsLst>
            <a:lin ang="5400000" scaled="1"/>
          </a:gradFill>
          <a:ln w="12700">
            <a:solidFill>
              <a:srgbClr val="D99594"/>
            </a:solidFill>
            <a:miter lim="800000"/>
            <a:headEnd/>
            <a:tailEnd/>
          </a:ln>
          <a:effectLst>
            <a:outerShdw dist="28398" dir="3806097" algn="ctr" rotWithShape="0">
              <a:srgbClr val="622423">
                <a:alpha val="50000"/>
              </a:srgbClr>
            </a:outerShdw>
          </a:effectLst>
        </p:spPr>
        <p:txBody>
          <a:bodyPr rot="0" vert="horz" wrap="square" lIns="91440" tIns="45720" rIns="91440" bIns="45720" anchor="t" anchorCtr="0" upright="1">
            <a:noAutofit/>
          </a:bodyPr>
          <a:lstStyle/>
          <a:p>
            <a:pPr marL="0" marR="0">
              <a:lnSpc>
                <a:spcPct val="300000"/>
              </a:lnSpc>
              <a:spcBef>
                <a:spcPts val="0"/>
              </a:spcBef>
              <a:spcAft>
                <a:spcPts val="1000"/>
              </a:spcAft>
            </a:pPr>
            <a:r>
              <a:rPr lang="en-IN" sz="1100">
                <a:effectLst/>
                <a:latin typeface="Calibri"/>
                <a:ea typeface="Times New Roman"/>
                <a:cs typeface="Times New Roman"/>
              </a:rPr>
              <a:t>     OWNER	</a:t>
            </a:r>
            <a:endParaRPr lang="en-US" sz="1100">
              <a:effectLst/>
              <a:latin typeface="Calibri"/>
              <a:ea typeface="Times New Roman"/>
              <a:cs typeface="Times New Roman"/>
            </a:endParaRPr>
          </a:p>
        </p:txBody>
      </p:sp>
      <p:sp>
        <p:nvSpPr>
          <p:cNvPr id="33" name="Rectangle 32"/>
          <p:cNvSpPr>
            <a:spLocks noChangeArrowheads="1"/>
          </p:cNvSpPr>
          <p:nvPr/>
        </p:nvSpPr>
        <p:spPr bwMode="auto">
          <a:xfrm>
            <a:off x="4958080" y="4984750"/>
            <a:ext cx="1009650" cy="335280"/>
          </a:xfrm>
          <a:prstGeom prst="rect">
            <a:avLst/>
          </a:prstGeom>
          <a:gradFill rotWithShape="0">
            <a:gsLst>
              <a:gs pos="0">
                <a:srgbClr val="FFFFFF"/>
              </a:gs>
              <a:gs pos="100000">
                <a:srgbClr val="E5B8B7"/>
              </a:gs>
            </a:gsLst>
            <a:lin ang="5400000" scaled="1"/>
          </a:gradFill>
          <a:ln w="12700">
            <a:solidFill>
              <a:srgbClr val="D99594"/>
            </a:solidFill>
            <a:miter lim="800000"/>
            <a:headEnd/>
            <a:tailEnd/>
          </a:ln>
          <a:effectLst>
            <a:outerShdw dist="28398" dir="3806097" algn="ctr" rotWithShape="0">
              <a:srgbClr val="622423">
                <a:alpha val="50000"/>
              </a:srgbClr>
            </a:outerShdw>
          </a:effectLst>
        </p:spPr>
        <p:txBody>
          <a:bodyPr rot="0" vert="horz" wrap="square" lIns="91440" tIns="45720" rIns="91440" bIns="45720" anchor="t" anchorCtr="0" upright="1">
            <a:noAutofit/>
          </a:bodyPr>
          <a:lstStyle/>
          <a:p>
            <a:pPr marL="0" marR="0">
              <a:lnSpc>
                <a:spcPct val="115000"/>
              </a:lnSpc>
              <a:spcBef>
                <a:spcPts val="0"/>
              </a:spcBef>
              <a:spcAft>
                <a:spcPts val="1000"/>
              </a:spcAft>
            </a:pPr>
            <a:r>
              <a:rPr lang="en-IN" sz="1100">
                <a:effectLst/>
                <a:latin typeface="Calibri"/>
                <a:ea typeface="Times New Roman"/>
                <a:cs typeface="Times New Roman"/>
              </a:rPr>
              <a:t>About Us</a:t>
            </a:r>
            <a:endParaRPr lang="en-US" sz="1100">
              <a:effectLst/>
              <a:latin typeface="Calibri"/>
              <a:ea typeface="Times New Roman"/>
              <a:cs typeface="Times New Roman"/>
            </a:endParaRPr>
          </a:p>
        </p:txBody>
      </p:sp>
      <p:sp>
        <p:nvSpPr>
          <p:cNvPr id="34" name="Rectangle 33"/>
          <p:cNvSpPr>
            <a:spLocks noChangeArrowheads="1"/>
          </p:cNvSpPr>
          <p:nvPr/>
        </p:nvSpPr>
        <p:spPr bwMode="auto">
          <a:xfrm>
            <a:off x="1614805" y="5608955"/>
            <a:ext cx="1276350" cy="449580"/>
          </a:xfrm>
          <a:prstGeom prst="rect">
            <a:avLst/>
          </a:prstGeom>
          <a:gradFill rotWithShape="0">
            <a:gsLst>
              <a:gs pos="0">
                <a:srgbClr val="FFFFFF"/>
              </a:gs>
              <a:gs pos="100000">
                <a:srgbClr val="E5B8B7"/>
              </a:gs>
            </a:gsLst>
            <a:lin ang="5400000" scaled="1"/>
          </a:gradFill>
          <a:ln w="12700">
            <a:solidFill>
              <a:srgbClr val="D99594"/>
            </a:solidFill>
            <a:miter lim="800000"/>
            <a:headEnd/>
            <a:tailEnd/>
          </a:ln>
          <a:effectLst>
            <a:outerShdw dist="28398" dir="3806097" algn="ctr" rotWithShape="0">
              <a:srgbClr val="622423">
                <a:alpha val="50000"/>
              </a:srgbClr>
            </a:outerShdw>
          </a:effectLst>
        </p:spPr>
        <p:txBody>
          <a:bodyPr rot="0" vert="horz" wrap="square" lIns="91440" tIns="45720" rIns="91440" bIns="45720" anchor="t" anchorCtr="0" upright="1">
            <a:noAutofit/>
          </a:bodyPr>
          <a:lstStyle/>
          <a:p>
            <a:pPr marL="0" marR="0">
              <a:lnSpc>
                <a:spcPct val="300000"/>
              </a:lnSpc>
              <a:spcBef>
                <a:spcPts val="0"/>
              </a:spcBef>
              <a:spcAft>
                <a:spcPts val="1000"/>
              </a:spcAft>
            </a:pPr>
            <a:r>
              <a:rPr lang="en-IN" sz="1100">
                <a:effectLst/>
                <a:latin typeface="Calibri"/>
                <a:ea typeface="Times New Roman"/>
                <a:cs typeface="Times New Roman"/>
              </a:rPr>
              <a:t>        USER</a:t>
            </a:r>
            <a:endParaRPr lang="en-US" sz="1100">
              <a:effectLst/>
              <a:latin typeface="Calibri"/>
              <a:ea typeface="Times New Roman"/>
              <a:cs typeface="Times New Roman"/>
            </a:endParaRPr>
          </a:p>
        </p:txBody>
      </p:sp>
      <p:sp>
        <p:nvSpPr>
          <p:cNvPr id="35" name="Rectangle 31"/>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1" i="0" u="sng"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0th LEVEL</a:t>
            </a:r>
            <a:endParaRPr kumimoji="0" lang="en-US" sz="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6" name="Rectangle 38"/>
          <p:cNvSpPr>
            <a:spLocks noChangeArrowheads="1"/>
          </p:cNvSpPr>
          <p:nvPr/>
        </p:nvSpPr>
        <p:spPr bwMode="auto">
          <a:xfrm>
            <a:off x="0" y="457200"/>
            <a:ext cx="91440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800" b="0" i="0" u="none" strike="noStrike" cap="none" normalizeH="0" baseline="0" smtClean="0">
                <a:ln>
                  <a:noFill/>
                </a:ln>
                <a:solidFill>
                  <a:schemeClr val="tx1"/>
                </a:solidFill>
                <a:effectLst/>
                <a:latin typeface="Arial" pitchFamily="34" charset="0"/>
                <a:cs typeface="Arial" pitchFamily="34" charset="0"/>
              </a:rPr>
              <a:t/>
            </a:r>
            <a:br>
              <a:rPr kumimoji="0" lang="en-US" sz="800" b="0" i="0" u="none" strike="noStrike" cap="none" normalizeH="0" baseline="0" smtClean="0">
                <a:ln>
                  <a:noFill/>
                </a:ln>
                <a:solidFill>
                  <a:schemeClr val="tx1"/>
                </a:solidFill>
                <a:effectLst/>
                <a:latin typeface="Arial" pitchFamily="34" charset="0"/>
                <a:cs typeface="Arial" pitchFamily="34" charset="0"/>
              </a:rPr>
            </a:br>
            <a:endParaRPr kumimoji="0" lang="en-US" sz="1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7" name="Rectangle 40"/>
          <p:cNvSpPr>
            <a:spLocks noChangeArrowheads="1"/>
          </p:cNvSpPr>
          <p:nvPr/>
        </p:nvSpPr>
        <p:spPr bwMode="auto">
          <a:xfrm>
            <a:off x="0" y="914400"/>
            <a:ext cx="91440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4438650" algn="l"/>
              </a:tabLst>
            </a:pPr>
            <a:endParaRPr kumimoji="0" lang="en-US" sz="1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tab pos="4438650" algn="l"/>
              </a:tabLst>
            </a:pPr>
            <a:r>
              <a:rPr kumimoji="0" lang="en-US" sz="1400" b="1" i="0" u="none" strike="noStrike" cap="none" normalizeH="0" baseline="0" smtClean="0">
                <a:ln>
                  <a:noFill/>
                </a:ln>
                <a:solidFill>
                  <a:schemeClr val="tx1"/>
                </a:solidFill>
                <a:effectLst/>
                <a:latin typeface="Times New Roman" pitchFamily="18" charset="0"/>
                <a:ea typeface="Times New Roman" pitchFamily="18" charset="0"/>
                <a:cs typeface="Times New Roman" pitchFamily="18" charset="0"/>
              </a:rPr>
              <a:t>	</a:t>
            </a:r>
            <a:endParaRPr kumimoji="0" lang="en-US" sz="800" b="0" i="0" u="none" strike="noStrike" cap="none" normalizeH="0" baseline="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443865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38" name="Rectangle 44"/>
          <p:cNvSpPr>
            <a:spLocks noChangeArrowheads="1"/>
          </p:cNvSpPr>
          <p:nvPr/>
        </p:nvSpPr>
        <p:spPr bwMode="auto">
          <a:xfrm>
            <a:off x="0" y="1371600"/>
            <a:ext cx="9144000"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Tree>
  </p:cSld>
  <p:clrMapOvr>
    <a:masterClrMapping/>
  </p:clrMapOvr>
  <mc:AlternateContent xmlns:mc="http://schemas.openxmlformats.org/markup-compatibility/2006">
    <mc:Choice xmlns:p14="http://schemas.microsoft.com/office/powerpoint/2010/main" xmlns="" Requires="p14">
      <p:transition spd="slow" p14:dur="6000">
        <p:circle/>
      </p:transition>
    </mc:Choice>
    <mc:Fallback>
      <p:transition spd="slow">
        <p:circl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203</TotalTime>
  <Words>731</Words>
  <Application>Microsoft Office PowerPoint</Application>
  <PresentationFormat>On-screen Show (4:3)</PresentationFormat>
  <Paragraphs>186</Paragraphs>
  <Slides>29</Slides>
  <Notes>0</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Flow</vt:lpstr>
      <vt:lpstr>COLLEGE  BOOKS  REPOSITORY  SYSTEM</vt:lpstr>
      <vt:lpstr>WHAT IS COLLEGE  BOOKS  REPOSITORY  SYSTEM ?</vt:lpstr>
      <vt:lpstr>INTRODUCTION OF JAVA </vt:lpstr>
      <vt:lpstr>Features of proposed system: </vt:lpstr>
      <vt:lpstr>Functional components of the project </vt:lpstr>
      <vt:lpstr>Functional components of the project </vt:lpstr>
      <vt:lpstr>BENEFITS AND ADVANTAGES OF BOOK REPOSITORY SYSTEM </vt:lpstr>
      <vt:lpstr>BENEFITS AND ADVANTAGES OF BOOK REPOSITORY SYSTEM</vt:lpstr>
      <vt:lpstr>MODULES OF THE PROJECT</vt:lpstr>
      <vt:lpstr>MODULES OF THE PROJECT</vt:lpstr>
      <vt:lpstr>MODULES OF THE PROJECT</vt:lpstr>
      <vt:lpstr>DFD: DATA FLOW DIAGRAMS: </vt:lpstr>
      <vt:lpstr>DFD: DATA FLOW DIAGRAMS:</vt:lpstr>
      <vt:lpstr>REQUIREMENTS OF THE PROJECT :</vt:lpstr>
      <vt:lpstr>SPECIFIC REQUIREMENT:</vt:lpstr>
      <vt:lpstr>PROCESS REQUREMENTS </vt:lpstr>
      <vt:lpstr>CONTROL REQUREMENTS </vt:lpstr>
      <vt:lpstr>SCREENSHOTS :</vt:lpstr>
      <vt:lpstr>SCREENSHOTS :</vt:lpstr>
      <vt:lpstr>SCREENSHOTS :</vt:lpstr>
      <vt:lpstr>SCREENSHOTS :</vt:lpstr>
      <vt:lpstr>SCREENSHOTS :</vt:lpstr>
      <vt:lpstr>SCREENSHOTS :</vt:lpstr>
      <vt:lpstr>SCREENSHOTS :</vt:lpstr>
      <vt:lpstr>SCREENSHOTS :</vt:lpstr>
      <vt:lpstr>SCREENSHOTS :</vt:lpstr>
      <vt:lpstr>CONCLUSION :</vt:lpstr>
      <vt:lpstr>QUERIES ?</vt:lpstr>
      <vt:lpstr>THANKS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CYBERSPACE</dc:title>
  <dc:creator>KRISHNA KR. SHARMA</dc:creator>
  <cp:lastModifiedBy>pawan</cp:lastModifiedBy>
  <cp:revision>33</cp:revision>
  <dcterms:created xsi:type="dcterms:W3CDTF">2013-09-12T19:41:15Z</dcterms:created>
  <dcterms:modified xsi:type="dcterms:W3CDTF">2016-03-16T04:10:55Z</dcterms:modified>
</cp:coreProperties>
</file>

<file path=docProps/thumbnail.jpeg>
</file>